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6"/>
  </p:notesMasterIdLst>
  <p:sldIdLst>
    <p:sldId id="257" r:id="rId5"/>
    <p:sldId id="258" r:id="rId6"/>
    <p:sldId id="274"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5" r:id="rId20"/>
    <p:sldId id="271" r:id="rId21"/>
    <p:sldId id="277" r:id="rId22"/>
    <p:sldId id="272" r:id="rId23"/>
    <p:sldId id="273" r:id="rId24"/>
    <p:sldId id="276" r:id="rId25"/>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90"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22.wmf"/><Relationship Id="rId1" Type="http://schemas.openxmlformats.org/officeDocument/2006/relationships/image" Target="../media/image30.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 Id="rId4" Type="http://schemas.openxmlformats.org/officeDocument/2006/relationships/image" Target="../media/image7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3.wmf"/><Relationship Id="rId1" Type="http://schemas.openxmlformats.org/officeDocument/2006/relationships/image" Target="../media/image78.wmf"/><Relationship Id="rId5" Type="http://schemas.openxmlformats.org/officeDocument/2006/relationships/image" Target="../media/image80.wmf"/><Relationship Id="rId4"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8AEEAC-A640-418B-B5EF-E71EDB031FBD}" type="datetimeFigureOut">
              <a:rPr lang="en-US" smtClean="0"/>
              <a:t>9/17/2018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5C30E-0B16-49AC-99F4-7B9D2D512438}" type="slidenum">
              <a:rPr lang="en-US" smtClean="0"/>
              <a:t>‹#›</a:t>
            </a:fld>
            <a:endParaRPr lang="en-US"/>
          </a:p>
        </p:txBody>
      </p:sp>
    </p:spTree>
    <p:extLst>
      <p:ext uri="{BB962C8B-B14F-4D97-AF65-F5344CB8AC3E}">
        <p14:creationId xmlns:p14="http://schemas.microsoft.com/office/powerpoint/2010/main" val="296641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5C30E-0B16-49AC-99F4-7B9D2D512438}" type="slidenum">
              <a:rPr lang="en-US" smtClean="0"/>
              <a:t>20</a:t>
            </a:fld>
            <a:endParaRPr lang="en-US"/>
          </a:p>
        </p:txBody>
      </p:sp>
    </p:spTree>
    <p:extLst>
      <p:ext uri="{BB962C8B-B14F-4D97-AF65-F5344CB8AC3E}">
        <p14:creationId xmlns:p14="http://schemas.microsoft.com/office/powerpoint/2010/main" val="3842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42A65CF-D357-416E-B8D3-BF2EE4C586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2772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C3EEC9D-D6D1-43D0-8EB3-47DF53FFC32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233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04BEB3-992B-4742-9AC2-B73F5E1842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8480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DA7352-2B3A-4372-9866-6591489661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1342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C9EE46-C4E9-42CF-BA8C-B6DD99135C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3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2FACCA-8BA1-4402-A447-C054528A6E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448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B34EC7-0C9A-4DF7-B95C-752D2595C7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224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CE757F-E15C-4CED-90C8-5D193A9FAC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5977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38F2D1C-21A9-4F4A-9A32-0D768AE145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61404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0BBEA29-E180-43B9-9440-B23E4BDADB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74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D24B97D-A99A-449A-892C-854205900C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181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EF8320-1A43-4E58-87E5-1316DAA7E9A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835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DF1719-6F64-4AD0-9E41-FAD9A96543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4681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9ACBAC-6353-47EB-A531-9226D48153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06208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C29F15-CE9F-4B45-B32B-932B584AE9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7848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DA7352-2B3A-4372-9866-6591489661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5072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C9EE46-C4E9-42CF-BA8C-B6DD99135C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57553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2FACCA-8BA1-4402-A447-C054528A6E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108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B34EC7-0C9A-4DF7-B95C-752D2595C7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12926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CE757F-E15C-4CED-90C8-5D193A9FAC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1281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38F2D1C-21A9-4F4A-9A32-0D768AE145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1343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0BBEA29-E180-43B9-9440-B23E4BDADB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1059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D14BCB-841D-46FA-BC63-6C769091FE8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75666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D24B97D-A99A-449A-892C-854205900C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3599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DF1719-6F64-4AD0-9E41-FAD9A96543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1283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9ACBAC-6353-47EB-A531-9226D48153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10422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C29F15-CE9F-4B45-B32B-932B584AE9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71972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DA7352-2B3A-4372-9866-6591489661D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6246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C9EE46-C4E9-42CF-BA8C-B6DD99135CE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6238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2FACCA-8BA1-4402-A447-C054528A6E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6600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7B34EC7-0C9A-4DF7-B95C-752D2595C76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13819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1CE757F-E15C-4CED-90C8-5D193A9FAC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5067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38F2D1C-21A9-4F4A-9A32-0D768AE1455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376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5CE1A6A-3DA7-4EB4-B9AE-BA6577AFFB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3892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0BBEA29-E180-43B9-9440-B23E4BDADB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65479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D24B97D-A99A-449A-892C-854205900C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86438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9DF1719-6F64-4AD0-9E41-FAD9A96543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82214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29ACBAC-6353-47EB-A531-9226D48153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37544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C29F15-CE9F-4B45-B32B-932B584AE92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0530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F7FDDFF-3A05-4184-8C8D-5CF1941C038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56714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04EF4B-CF2B-4FD2-9BD1-BA7BC2B061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2228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E5EA112-5A06-47F8-A835-DD34310DDA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8837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1B1769-6EB5-496A-8853-F4B89FCB0C0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549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A0BEA15-9092-4ADC-AEEC-708D7185133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9152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1FF585D-049D-4CF4-9511-AD056679199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43716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75BE68C-2F8B-4D2C-8FD5-7F7DD4E334B3}"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7762452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75BE68C-2F8B-4D2C-8FD5-7F7DD4E334B3}"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448133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75BE68C-2F8B-4D2C-8FD5-7F7DD4E334B3}"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57661025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30.bin"/><Relationship Id="rId18" Type="http://schemas.openxmlformats.org/officeDocument/2006/relationships/oleObject" Target="../embeddings/oleObject32.bin"/><Relationship Id="rId3" Type="http://schemas.openxmlformats.org/officeDocument/2006/relationships/image" Target="../media/image45.png"/><Relationship Id="rId21" Type="http://schemas.openxmlformats.org/officeDocument/2006/relationships/image" Target="../media/image44.wmf"/><Relationship Id="rId7" Type="http://schemas.openxmlformats.org/officeDocument/2006/relationships/oleObject" Target="../embeddings/oleObject27.bin"/><Relationship Id="rId12" Type="http://schemas.openxmlformats.org/officeDocument/2006/relationships/image" Target="../media/image40.wmf"/><Relationship Id="rId17" Type="http://schemas.openxmlformats.org/officeDocument/2006/relationships/image" Target="../media/image42.wmf"/><Relationship Id="rId2" Type="http://schemas.openxmlformats.org/officeDocument/2006/relationships/slideLayout" Target="../slideLayouts/slideLayout1.xml"/><Relationship Id="rId16" Type="http://schemas.openxmlformats.org/officeDocument/2006/relationships/oleObject" Target="../embeddings/oleObject31.bin"/><Relationship Id="rId20" Type="http://schemas.openxmlformats.org/officeDocument/2006/relationships/oleObject" Target="../embeddings/oleObject33.bin"/><Relationship Id="rId1" Type="http://schemas.openxmlformats.org/officeDocument/2006/relationships/vmlDrawing" Target="../drawings/vmlDrawing7.vml"/><Relationship Id="rId6" Type="http://schemas.openxmlformats.org/officeDocument/2006/relationships/image" Target="../media/image37.wmf"/><Relationship Id="rId11" Type="http://schemas.openxmlformats.org/officeDocument/2006/relationships/oleObject" Target="../embeddings/oleObject29.bin"/><Relationship Id="rId5" Type="http://schemas.openxmlformats.org/officeDocument/2006/relationships/oleObject" Target="../embeddings/oleObject26.bin"/><Relationship Id="rId15" Type="http://schemas.openxmlformats.org/officeDocument/2006/relationships/image" Target="../media/image46.png"/><Relationship Id="rId10" Type="http://schemas.openxmlformats.org/officeDocument/2006/relationships/image" Target="../media/image39.wmf"/><Relationship Id="rId19" Type="http://schemas.openxmlformats.org/officeDocument/2006/relationships/image" Target="../media/image43.wmf"/><Relationship Id="rId4" Type="http://schemas.openxmlformats.org/officeDocument/2006/relationships/image" Target="../media/image1.png"/><Relationship Id="rId9" Type="http://schemas.openxmlformats.org/officeDocument/2006/relationships/oleObject" Target="../embeddings/oleObject28.bin"/><Relationship Id="rId14" Type="http://schemas.openxmlformats.org/officeDocument/2006/relationships/image" Target="../media/image41.wmf"/></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47.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34.bin"/><Relationship Id="rId5" Type="http://schemas.openxmlformats.org/officeDocument/2006/relationships/image" Target="../media/image1.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image" Target="../media/image1.png"/><Relationship Id="rId7" Type="http://schemas.openxmlformats.org/officeDocument/2006/relationships/oleObject" Target="../embeddings/oleObject36.bin"/><Relationship Id="rId12" Type="http://schemas.openxmlformats.org/officeDocument/2006/relationships/image" Target="../media/image53.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50.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52.wmf"/><Relationship Id="rId4" Type="http://schemas.openxmlformats.org/officeDocument/2006/relationships/image" Target="../media/image54.png"/><Relationship Id="rId9" Type="http://schemas.openxmlformats.org/officeDocument/2006/relationships/oleObject" Target="../embeddings/oleObject37.bin"/></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55.wmf"/><Relationship Id="rId5" Type="http://schemas.openxmlformats.org/officeDocument/2006/relationships/oleObject" Target="../embeddings/oleObject39.bin"/><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9.png"/><Relationship Id="rId7"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image" Target="../media/image57.wmf"/><Relationship Id="rId5" Type="http://schemas.openxmlformats.org/officeDocument/2006/relationships/oleObject" Target="../embeddings/oleObject40.bin"/><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61.png"/><Relationship Id="rId7"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52.wmf"/><Relationship Id="rId5" Type="http://schemas.openxmlformats.org/officeDocument/2006/relationships/oleObject" Target="../embeddings/oleObject42.bin"/><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oleObject" Target="../embeddings/oleObject48.bin"/><Relationship Id="rId18" Type="http://schemas.openxmlformats.org/officeDocument/2006/relationships/oleObject" Target="../embeddings/oleObject51.bin"/><Relationship Id="rId3" Type="http://schemas.openxmlformats.org/officeDocument/2006/relationships/image" Target="../media/image1.png"/><Relationship Id="rId7" Type="http://schemas.openxmlformats.org/officeDocument/2006/relationships/image" Target="../media/image30.wmf"/><Relationship Id="rId12" Type="http://schemas.openxmlformats.org/officeDocument/2006/relationships/image" Target="../media/image60.wmf"/><Relationship Id="rId17" Type="http://schemas.openxmlformats.org/officeDocument/2006/relationships/image" Target="../media/image63.wmf"/><Relationship Id="rId2" Type="http://schemas.openxmlformats.org/officeDocument/2006/relationships/slideLayout" Target="../slideLayouts/slideLayout23.xml"/><Relationship Id="rId16" Type="http://schemas.openxmlformats.org/officeDocument/2006/relationships/oleObject" Target="../embeddings/oleObject50.bin"/><Relationship Id="rId20" Type="http://schemas.openxmlformats.org/officeDocument/2006/relationships/oleObject" Target="../embeddings/oleObject52.bin"/><Relationship Id="rId1" Type="http://schemas.openxmlformats.org/officeDocument/2006/relationships/vmlDrawing" Target="../drawings/vmlDrawing13.vml"/><Relationship Id="rId6" Type="http://schemas.openxmlformats.org/officeDocument/2006/relationships/oleObject" Target="../embeddings/oleObject44.bin"/><Relationship Id="rId11" Type="http://schemas.openxmlformats.org/officeDocument/2006/relationships/oleObject" Target="../embeddings/oleObject47.bin"/><Relationship Id="rId5" Type="http://schemas.openxmlformats.org/officeDocument/2006/relationships/image" Target="../media/image3.png"/><Relationship Id="rId15" Type="http://schemas.openxmlformats.org/officeDocument/2006/relationships/image" Target="../media/image62.wmf"/><Relationship Id="rId10" Type="http://schemas.openxmlformats.org/officeDocument/2006/relationships/oleObject" Target="../embeddings/oleObject46.bin"/><Relationship Id="rId19" Type="http://schemas.openxmlformats.org/officeDocument/2006/relationships/image" Target="../media/image64.wmf"/><Relationship Id="rId4" Type="http://schemas.openxmlformats.org/officeDocument/2006/relationships/image" Target="../media/image2.png"/><Relationship Id="rId9" Type="http://schemas.openxmlformats.org/officeDocument/2006/relationships/image" Target="../media/image22.wmf"/><Relationship Id="rId14" Type="http://schemas.openxmlformats.org/officeDocument/2006/relationships/oleObject" Target="../embeddings/oleObject49.bin"/></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png"/><Relationship Id="rId7" Type="http://schemas.openxmlformats.org/officeDocument/2006/relationships/image" Target="../media/image66.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54.bin"/><Relationship Id="rId5" Type="http://schemas.openxmlformats.org/officeDocument/2006/relationships/image" Target="../media/image65.wmf"/><Relationship Id="rId10" Type="http://schemas.openxmlformats.org/officeDocument/2006/relationships/image" Target="../media/image67.wmf"/><Relationship Id="rId4" Type="http://schemas.openxmlformats.org/officeDocument/2006/relationships/oleObject" Target="../embeddings/oleObject53.bin"/><Relationship Id="rId9" Type="http://schemas.openxmlformats.org/officeDocument/2006/relationships/oleObject" Target="../embeddings/oleObject55.bin"/></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9.gif"/><Relationship Id="rId1" Type="http://schemas.openxmlformats.org/officeDocument/2006/relationships/slideLayout" Target="../slideLayouts/slideLayout1.xml"/><Relationship Id="rId4" Type="http://schemas.openxmlformats.org/officeDocument/2006/relationships/image" Target="../media/image70.jpeg"/></Relationships>
</file>

<file path=ppt/slides/_rels/slide19.xml.rels><?xml version="1.0" encoding="UTF-8" standalone="yes"?>
<Relationships xmlns="http://schemas.openxmlformats.org/package/2006/relationships"><Relationship Id="rId8" Type="http://schemas.openxmlformats.org/officeDocument/2006/relationships/image" Target="../media/image72.wmf"/><Relationship Id="rId3" Type="http://schemas.openxmlformats.org/officeDocument/2006/relationships/image" Target="../media/image75.png"/><Relationship Id="rId7" Type="http://schemas.openxmlformats.org/officeDocument/2006/relationships/oleObject" Target="../embeddings/oleObject57.bin"/><Relationship Id="rId12" Type="http://schemas.openxmlformats.org/officeDocument/2006/relationships/image" Target="../media/image74.wmf"/><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71.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73.wmf"/><Relationship Id="rId4" Type="http://schemas.openxmlformats.org/officeDocument/2006/relationships/image" Target="../media/image1.png"/><Relationship Id="rId9" Type="http://schemas.openxmlformats.org/officeDocument/2006/relationships/oleObject" Target="../embeddings/oleObject58.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79.wmf"/><Relationship Id="rId3" Type="http://schemas.openxmlformats.org/officeDocument/2006/relationships/image" Target="../media/image1.png"/><Relationship Id="rId7" Type="http://schemas.openxmlformats.org/officeDocument/2006/relationships/image" Target="../media/image78.wmf"/><Relationship Id="rId12" Type="http://schemas.openxmlformats.org/officeDocument/2006/relationships/oleObject" Target="../embeddings/oleObject63.bin"/><Relationship Id="rId2" Type="http://schemas.openxmlformats.org/officeDocument/2006/relationships/slideLayout" Target="../slideLayouts/slideLayout34.xml"/><Relationship Id="rId1" Type="http://schemas.openxmlformats.org/officeDocument/2006/relationships/vmlDrawing" Target="../drawings/vmlDrawing16.vml"/><Relationship Id="rId6" Type="http://schemas.openxmlformats.org/officeDocument/2006/relationships/oleObject" Target="../embeddings/oleObject60.bin"/><Relationship Id="rId11" Type="http://schemas.openxmlformats.org/officeDocument/2006/relationships/image" Target="../media/image72.wmf"/><Relationship Id="rId5" Type="http://schemas.openxmlformats.org/officeDocument/2006/relationships/image" Target="../media/image3.png"/><Relationship Id="rId15" Type="http://schemas.openxmlformats.org/officeDocument/2006/relationships/image" Target="../media/image80.wmf"/><Relationship Id="rId10" Type="http://schemas.openxmlformats.org/officeDocument/2006/relationships/oleObject" Target="../embeddings/oleObject62.bin"/><Relationship Id="rId4" Type="http://schemas.openxmlformats.org/officeDocument/2006/relationships/image" Target="../media/image2.png"/><Relationship Id="rId9" Type="http://schemas.openxmlformats.org/officeDocument/2006/relationships/image" Target="../media/image73.wmf"/><Relationship Id="rId14" Type="http://schemas.openxmlformats.org/officeDocument/2006/relationships/oleObject" Target="../embeddings/oleObject64.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18" Type="http://schemas.openxmlformats.org/officeDocument/2006/relationships/oleObject" Target="../embeddings/oleObject8.bin"/><Relationship Id="rId3" Type="http://schemas.openxmlformats.org/officeDocument/2006/relationships/image" Target="../media/image13.png"/><Relationship Id="rId7" Type="http://schemas.openxmlformats.org/officeDocument/2006/relationships/image" Target="../media/image6.wmf"/><Relationship Id="rId12" Type="http://schemas.openxmlformats.org/officeDocument/2006/relationships/oleObject" Target="../embeddings/oleObject5.bin"/><Relationship Id="rId17" Type="http://schemas.openxmlformats.org/officeDocument/2006/relationships/image" Target="../media/image11.wmf"/><Relationship Id="rId2" Type="http://schemas.openxmlformats.org/officeDocument/2006/relationships/slideLayout" Target="../slideLayouts/slideLayout1.xml"/><Relationship Id="rId16" Type="http://schemas.openxmlformats.org/officeDocument/2006/relationships/oleObject" Target="../embeddings/oleObject7.bin"/><Relationship Id="rId1" Type="http://schemas.openxmlformats.org/officeDocument/2006/relationships/vmlDrawing" Target="../drawings/vmlDrawing2.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2.png"/><Relationship Id="rId15" Type="http://schemas.openxmlformats.org/officeDocument/2006/relationships/image" Target="../media/image10.wmf"/><Relationship Id="rId10" Type="http://schemas.openxmlformats.org/officeDocument/2006/relationships/oleObject" Target="../embeddings/oleObject4.bin"/><Relationship Id="rId19" Type="http://schemas.openxmlformats.org/officeDocument/2006/relationships/image" Target="../media/image12.wmf"/><Relationship Id="rId4" Type="http://schemas.openxmlformats.org/officeDocument/2006/relationships/image" Target="../media/image1.png"/><Relationship Id="rId9" Type="http://schemas.openxmlformats.org/officeDocument/2006/relationships/image" Target="../media/image7.wmf"/><Relationship Id="rId1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3.bin"/><Relationship Id="rId3" Type="http://schemas.openxmlformats.org/officeDocument/2006/relationships/image" Target="../media/image20.png"/><Relationship Id="rId7" Type="http://schemas.openxmlformats.org/officeDocument/2006/relationships/oleObject" Target="../embeddings/oleObject10.bin"/><Relationship Id="rId12" Type="http://schemas.openxmlformats.org/officeDocument/2006/relationships/image" Target="../media/image17.wmf"/><Relationship Id="rId2" Type="http://schemas.openxmlformats.org/officeDocument/2006/relationships/slideLayout" Target="../slideLayouts/slideLayout1.xml"/><Relationship Id="rId16" Type="http://schemas.openxmlformats.org/officeDocument/2006/relationships/image" Target="../media/image19.wmf"/><Relationship Id="rId1" Type="http://schemas.openxmlformats.org/officeDocument/2006/relationships/vmlDrawing" Target="../drawings/vmlDrawing3.vml"/><Relationship Id="rId6" Type="http://schemas.openxmlformats.org/officeDocument/2006/relationships/image" Target="../media/image14.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6.wmf"/><Relationship Id="rId4" Type="http://schemas.openxmlformats.org/officeDocument/2006/relationships/image" Target="../media/image1.png"/><Relationship Id="rId9" Type="http://schemas.openxmlformats.org/officeDocument/2006/relationships/oleObject" Target="../embeddings/oleObject11.bin"/><Relationship Id="rId14" Type="http://schemas.openxmlformats.org/officeDocument/2006/relationships/image" Target="../media/image18.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24.wmf"/><Relationship Id="rId3" Type="http://schemas.openxmlformats.org/officeDocument/2006/relationships/image" Target="../media/image25.png"/><Relationship Id="rId7" Type="http://schemas.openxmlformats.org/officeDocument/2006/relationships/image" Target="../media/image21.wmf"/><Relationship Id="rId12"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5.bin"/><Relationship Id="rId11" Type="http://schemas.openxmlformats.org/officeDocument/2006/relationships/image" Target="../media/image23.wmf"/><Relationship Id="rId5" Type="http://schemas.openxmlformats.org/officeDocument/2006/relationships/image" Target="../media/image1.png"/><Relationship Id="rId10" Type="http://schemas.openxmlformats.org/officeDocument/2006/relationships/oleObject" Target="../embeddings/oleObject17.bin"/><Relationship Id="rId4" Type="http://schemas.openxmlformats.org/officeDocument/2006/relationships/image" Target="../media/image26.png"/><Relationship Id="rId9" Type="http://schemas.openxmlformats.org/officeDocument/2006/relationships/image" Target="../media/image22.wmf"/></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oleObject" Target="../embeddings/oleObject23.bin"/><Relationship Id="rId3" Type="http://schemas.openxmlformats.org/officeDocument/2006/relationships/image" Target="../media/image1.png"/><Relationship Id="rId7" Type="http://schemas.openxmlformats.org/officeDocument/2006/relationships/image" Target="../media/image28.wmf"/><Relationship Id="rId12" Type="http://schemas.openxmlformats.org/officeDocument/2006/relationships/image" Target="../media/image30.wmf"/><Relationship Id="rId2" Type="http://schemas.openxmlformats.org/officeDocument/2006/relationships/slideLayout" Target="../slideLayouts/slideLayout1.xml"/><Relationship Id="rId16" Type="http://schemas.openxmlformats.org/officeDocument/2006/relationships/image" Target="../media/image32.wmf"/><Relationship Id="rId1" Type="http://schemas.openxmlformats.org/officeDocument/2006/relationships/vmlDrawing" Target="../drawings/vmlDrawing5.vml"/><Relationship Id="rId6" Type="http://schemas.openxmlformats.org/officeDocument/2006/relationships/oleObject" Target="../embeddings/oleObject20.bin"/><Relationship Id="rId11" Type="http://schemas.openxmlformats.org/officeDocument/2006/relationships/oleObject" Target="../embeddings/oleObject22.bin"/><Relationship Id="rId5" Type="http://schemas.openxmlformats.org/officeDocument/2006/relationships/image" Target="../media/image27.wmf"/><Relationship Id="rId15" Type="http://schemas.openxmlformats.org/officeDocument/2006/relationships/oleObject" Target="../embeddings/oleObject24.bin"/><Relationship Id="rId10" Type="http://schemas.openxmlformats.org/officeDocument/2006/relationships/image" Target="../media/image29.wmf"/><Relationship Id="rId4" Type="http://schemas.openxmlformats.org/officeDocument/2006/relationships/oleObject" Target="../embeddings/oleObject19.bin"/><Relationship Id="rId9" Type="http://schemas.openxmlformats.org/officeDocument/2006/relationships/oleObject" Target="../embeddings/oleObject21.bin"/><Relationship Id="rId14" Type="http://schemas.openxmlformats.org/officeDocument/2006/relationships/image" Target="../media/image31.wmf"/></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34.wmf"/><Relationship Id="rId5" Type="http://schemas.openxmlformats.org/officeDocument/2006/relationships/oleObject" Target="../embeddings/oleObject25.bin"/><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a:xfrm>
            <a:off x="827088" y="1557338"/>
            <a:ext cx="7772400" cy="1470025"/>
          </a:xfrm>
        </p:spPr>
        <p:txBody>
          <a:bodyPr/>
          <a:lstStyle/>
          <a:p>
            <a:r>
              <a:rPr lang="en-US" sz="2800" b="1" dirty="0"/>
              <a:t>BASIC HYPER SPECTRAL </a:t>
            </a:r>
            <a:r>
              <a:rPr lang="en-US" sz="2800" b="1" dirty="0" smtClean="0"/>
              <a:t>IMAGING</a:t>
            </a:r>
            <a:r>
              <a:rPr lang="en-US" sz="2800" b="1" dirty="0"/>
              <a:t> </a:t>
            </a:r>
            <a:endParaRPr lang="en-US" altLang="en-US" sz="2800"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93813"/>
          </a:xfrm>
          <a:prstGeom prst="rect">
            <a:avLst/>
          </a:prstGeom>
          <a:noFill/>
          <a:extLst>
            <a:ext uri="{909E8E84-426E-40DD-AFC4-6F175D3DCCD1}">
              <a14:hiddenFill xmlns:a14="http://schemas.microsoft.com/office/drawing/2010/main">
                <a:solidFill>
                  <a:srgbClr val="FFFFFF"/>
                </a:solidFill>
              </a14:hiddenFill>
            </a:ext>
          </a:extLst>
        </p:spPr>
      </p:pic>
      <p:sp>
        <p:nvSpPr>
          <p:cNvPr id="2059" name="Rectangle 11"/>
          <p:cNvSpPr>
            <a:spLocks noChangeArrowheads="1"/>
          </p:cNvSpPr>
          <p:nvPr/>
        </p:nvSpPr>
        <p:spPr bwMode="auto">
          <a:xfrm>
            <a:off x="1225715" y="5949280"/>
            <a:ext cx="75749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altLang="en-US" sz="1600" dirty="0" smtClean="0">
                <a:solidFill>
                  <a:srgbClr val="000000"/>
                </a:solidFill>
              </a:rPr>
              <a:t>Lectures: </a:t>
            </a:r>
            <a:r>
              <a:rPr lang="en-US" sz="1600" dirty="0"/>
              <a:t>TTK20 Hyperspectral remote </a:t>
            </a:r>
            <a:r>
              <a:rPr lang="en-US" sz="1600" dirty="0" smtClean="0"/>
              <a:t>sensing, Module 1, AMOS – NTNU, 11-13 September, 2018.</a:t>
            </a:r>
            <a:endParaRPr lang="nb-NO" sz="1600" dirty="0"/>
          </a:p>
        </p:txBody>
      </p:sp>
      <p:sp>
        <p:nvSpPr>
          <p:cNvPr id="2" name="Rectangle 1"/>
          <p:cNvSpPr/>
          <p:nvPr/>
        </p:nvSpPr>
        <p:spPr>
          <a:xfrm>
            <a:off x="1304782" y="4293096"/>
            <a:ext cx="7416824" cy="1077218"/>
          </a:xfrm>
          <a:prstGeom prst="rect">
            <a:avLst/>
          </a:prstGeom>
        </p:spPr>
        <p:txBody>
          <a:bodyPr wrap="square">
            <a:spAutoFit/>
          </a:bodyPr>
          <a:lstStyle/>
          <a:p>
            <a:pPr lvl="0" fontAlgn="base">
              <a:spcBef>
                <a:spcPct val="0"/>
              </a:spcBef>
              <a:spcAft>
                <a:spcPct val="0"/>
              </a:spcAft>
            </a:pPr>
            <a:r>
              <a:rPr lang="en-US" sz="1600" b="1" baseline="30000" dirty="0"/>
              <a:t>1</a:t>
            </a:r>
            <a:r>
              <a:rPr lang="en-US" sz="1600" b="1" dirty="0"/>
              <a:t> The University Centre in Svalbard (UNIS), N-9171 Longyearbyen, Norway </a:t>
            </a:r>
            <a:endParaRPr lang="en-US" sz="1600" b="1" baseline="30000" dirty="0"/>
          </a:p>
          <a:p>
            <a:pPr lvl="0" fontAlgn="base">
              <a:spcBef>
                <a:spcPct val="0"/>
              </a:spcBef>
              <a:spcAft>
                <a:spcPct val="0"/>
              </a:spcAft>
            </a:pPr>
            <a:r>
              <a:rPr lang="en-US" sz="1600" b="1" baseline="30000" dirty="0"/>
              <a:t>2 </a:t>
            </a:r>
            <a:r>
              <a:rPr lang="en-US" sz="1600" b="1" dirty="0"/>
              <a:t>The Birkeland Centre for Space Science (BCSS)</a:t>
            </a:r>
            <a:endParaRPr lang="en-US" sz="1600" b="1" baseline="30000" dirty="0"/>
          </a:p>
          <a:p>
            <a:pPr lvl="0" fontAlgn="base">
              <a:spcBef>
                <a:spcPct val="0"/>
              </a:spcBef>
              <a:spcAft>
                <a:spcPct val="0"/>
              </a:spcAft>
            </a:pPr>
            <a:r>
              <a:rPr lang="en-US" sz="1600" b="1" baseline="30000" dirty="0"/>
              <a:t>3 </a:t>
            </a:r>
            <a:r>
              <a:rPr lang="en-US" sz="1600" b="1" dirty="0"/>
              <a:t>The Kjell Henriksen Observatory (KHO)</a:t>
            </a:r>
          </a:p>
          <a:p>
            <a:pPr lvl="0" fontAlgn="base">
              <a:spcBef>
                <a:spcPct val="0"/>
              </a:spcBef>
              <a:spcAft>
                <a:spcPct val="0"/>
              </a:spcAft>
            </a:pPr>
            <a:r>
              <a:rPr lang="en-US" sz="1600" b="1" baseline="30000" dirty="0"/>
              <a:t>4</a:t>
            </a:r>
            <a:r>
              <a:rPr lang="en-US" sz="1600" b="1" dirty="0"/>
              <a:t> Centre for Autonomous Marine Operations and Systems (AMOS) NTNU</a:t>
            </a:r>
          </a:p>
        </p:txBody>
      </p:sp>
      <p:sp>
        <p:nvSpPr>
          <p:cNvPr id="4" name="TextBox 3"/>
          <p:cNvSpPr txBox="1"/>
          <p:nvPr/>
        </p:nvSpPr>
        <p:spPr>
          <a:xfrm>
            <a:off x="3424887" y="3276146"/>
            <a:ext cx="2257349" cy="369332"/>
          </a:xfrm>
          <a:prstGeom prst="rect">
            <a:avLst/>
          </a:prstGeom>
          <a:noFill/>
        </p:spPr>
        <p:txBody>
          <a:bodyPr wrap="none" rtlCol="0">
            <a:spAutoFit/>
          </a:bodyPr>
          <a:lstStyle/>
          <a:p>
            <a:r>
              <a:rPr lang="nb-NO" b="1" dirty="0" smtClean="0"/>
              <a:t>Fred Sigernes </a:t>
            </a:r>
            <a:r>
              <a:rPr lang="nb-NO" b="1" baseline="30000" dirty="0" smtClean="0"/>
              <a:t>1,2,3,4</a:t>
            </a:r>
            <a:endParaRPr lang="nb-NO" b="1" baseline="30000" dirty="0"/>
          </a:p>
        </p:txBody>
      </p:sp>
    </p:spTree>
    <p:extLst>
      <p:ext uri="{BB962C8B-B14F-4D97-AF65-F5344CB8AC3E}">
        <p14:creationId xmlns:p14="http://schemas.microsoft.com/office/powerpoint/2010/main" val="2412554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527194"/>
            <a:ext cx="3238500" cy="1847850"/>
          </a:xfrm>
          <a:prstGeom prst="rect">
            <a:avLst/>
          </a:prstGeom>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53" y="0"/>
            <a:ext cx="673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5138" y="188640"/>
            <a:ext cx="2400016" cy="338554"/>
          </a:xfrm>
          <a:prstGeom prst="rect">
            <a:avLst/>
          </a:prstGeom>
          <a:noFill/>
        </p:spPr>
        <p:txBody>
          <a:bodyPr wrap="none" rtlCol="0">
            <a:spAutoFit/>
          </a:bodyPr>
          <a:lstStyle/>
          <a:p>
            <a:r>
              <a:rPr lang="en-US" sz="1600" dirty="0" smtClean="0"/>
              <a:t>The rotating vector sum </a:t>
            </a:r>
            <a:endParaRPr lang="en-US" sz="16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72791643"/>
              </p:ext>
            </p:extLst>
          </p:nvPr>
        </p:nvGraphicFramePr>
        <p:xfrm>
          <a:off x="899592" y="531186"/>
          <a:ext cx="2335786" cy="629646"/>
        </p:xfrm>
        <a:graphic>
          <a:graphicData uri="http://schemas.openxmlformats.org/presentationml/2006/ole">
            <mc:AlternateContent xmlns:mc="http://schemas.openxmlformats.org/markup-compatibility/2006">
              <mc:Choice xmlns:v="urn:schemas-microsoft-com:vml" Requires="v">
                <p:oleObj spid="_x0000_s8392" r:id="rId5" imgW="1459866" imgH="393529" progId="Equation.3">
                  <p:embed/>
                </p:oleObj>
              </mc:Choice>
              <mc:Fallback>
                <p:oleObj r:id="rId5" imgW="1459866" imgH="393529"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531186"/>
                        <a:ext cx="2335786" cy="6296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899592" y="1346031"/>
            <a:ext cx="1265090" cy="369332"/>
          </a:xfrm>
          <a:prstGeom prst="rect">
            <a:avLst/>
          </a:prstGeom>
        </p:spPr>
        <p:txBody>
          <a:bodyPr wrap="none">
            <a:spAutoFit/>
          </a:bodyPr>
          <a:lstStyle/>
          <a:p>
            <a:r>
              <a:rPr lang="en-US" sz="1600" dirty="0" smtClean="0">
                <a:ea typeface="Times New Roman"/>
              </a:rPr>
              <a:t>W</a:t>
            </a:r>
            <a:r>
              <a:rPr lang="en-US" sz="1600" dirty="0" smtClean="0">
                <a:effectLst/>
                <a:ea typeface="Times New Roman"/>
              </a:rPr>
              <a:t>hen</a:t>
            </a:r>
            <a:r>
              <a:rPr lang="nb-NO" dirty="0" smtClean="0">
                <a:effectLst/>
                <a:latin typeface="Times New Roman"/>
                <a:ea typeface="Times New Roman"/>
              </a:rPr>
              <a:t> </a:t>
            </a:r>
            <a:r>
              <a:rPr lang="nb-NO" i="1" dirty="0" smtClean="0">
                <a:effectLst/>
                <a:latin typeface="Symbol"/>
                <a:ea typeface="Times New Roman"/>
                <a:cs typeface="Times New Roman"/>
              </a:rPr>
              <a:t>b</a:t>
            </a:r>
            <a:r>
              <a:rPr lang="nb-NO" dirty="0" smtClean="0">
                <a:effectLst/>
                <a:latin typeface="Symbol"/>
                <a:ea typeface="Times New Roman"/>
                <a:cs typeface="Times New Roman"/>
              </a:rPr>
              <a:t> </a:t>
            </a:r>
            <a:r>
              <a:rPr lang="nb-NO" dirty="0" smtClean="0">
                <a:effectLst/>
                <a:latin typeface="Times New Roman"/>
                <a:ea typeface="Times New Roman"/>
              </a:rPr>
              <a:t>= 0</a:t>
            </a:r>
            <a:endParaRPr lang="en-US"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458807648"/>
              </p:ext>
            </p:extLst>
          </p:nvPr>
        </p:nvGraphicFramePr>
        <p:xfrm>
          <a:off x="2339752" y="1210611"/>
          <a:ext cx="2396720" cy="629646"/>
        </p:xfrm>
        <a:graphic>
          <a:graphicData uri="http://schemas.openxmlformats.org/presentationml/2006/ole">
            <mc:AlternateContent xmlns:mc="http://schemas.openxmlformats.org/markup-compatibility/2006">
              <mc:Choice xmlns:v="urn:schemas-microsoft-com:vml" Requires="v">
                <p:oleObj spid="_x0000_s8393" r:id="rId7" imgW="1497950" imgH="393529" progId="Equation.3">
                  <p:embed/>
                </p:oleObj>
              </mc:Choice>
              <mc:Fallback>
                <p:oleObj r:id="rId7" imgW="1497950" imgH="393529"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752" y="1210611"/>
                        <a:ext cx="2396720" cy="6296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1885046098"/>
              </p:ext>
            </p:extLst>
          </p:nvPr>
        </p:nvGraphicFramePr>
        <p:xfrm>
          <a:off x="957391" y="1844824"/>
          <a:ext cx="2479040" cy="731520"/>
        </p:xfrm>
        <a:graphic>
          <a:graphicData uri="http://schemas.openxmlformats.org/presentationml/2006/ole">
            <mc:AlternateContent xmlns:mc="http://schemas.openxmlformats.org/markup-compatibility/2006">
              <mc:Choice xmlns:v="urn:schemas-microsoft-com:vml" Requires="v">
                <p:oleObj spid="_x0000_s8394" r:id="rId9" imgW="1549400" imgH="457200" progId="Equation.3">
                  <p:embed/>
                </p:oleObj>
              </mc:Choice>
              <mc:Fallback>
                <p:oleObj r:id="rId9" imgW="1549400" imgH="4572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7391" y="1844824"/>
                        <a:ext cx="2479040" cy="731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2519763847"/>
              </p:ext>
            </p:extLst>
          </p:nvPr>
        </p:nvGraphicFramePr>
        <p:xfrm>
          <a:off x="968567" y="2648189"/>
          <a:ext cx="3718560" cy="792480"/>
        </p:xfrm>
        <a:graphic>
          <a:graphicData uri="http://schemas.openxmlformats.org/presentationml/2006/ole">
            <mc:AlternateContent xmlns:mc="http://schemas.openxmlformats.org/markup-compatibility/2006">
              <mc:Choice xmlns:v="urn:schemas-microsoft-com:vml" Requires="v">
                <p:oleObj spid="_x0000_s8395" r:id="rId11" imgW="2324100" imgH="495300" progId="Equation.3">
                  <p:embed/>
                </p:oleObj>
              </mc:Choice>
              <mc:Fallback>
                <p:oleObj r:id="rId11" imgW="2324100" imgH="495300" progId="Equation.3">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8567" y="2648189"/>
                        <a:ext cx="3718560" cy="792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3868910418"/>
              </p:ext>
            </p:extLst>
          </p:nvPr>
        </p:nvGraphicFramePr>
        <p:xfrm>
          <a:off x="5212589" y="2924944"/>
          <a:ext cx="1482717" cy="324979"/>
        </p:xfrm>
        <a:graphic>
          <a:graphicData uri="http://schemas.openxmlformats.org/presentationml/2006/ole">
            <mc:AlternateContent xmlns:mc="http://schemas.openxmlformats.org/markup-compatibility/2006">
              <mc:Choice xmlns:v="urn:schemas-microsoft-com:vml" Requires="v">
                <p:oleObj spid="_x0000_s8396" r:id="rId13" imgW="926698" imgH="203112" progId="Equation.3">
                  <p:embed/>
                </p:oleObj>
              </mc:Choice>
              <mc:Fallback>
                <p:oleObj r:id="rId13" imgW="926698" imgH="203112"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12589" y="2924944"/>
                        <a:ext cx="1482717" cy="3249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899592" y="3645024"/>
            <a:ext cx="1085554" cy="338554"/>
          </a:xfrm>
          <a:prstGeom prst="rect">
            <a:avLst/>
          </a:prstGeom>
          <a:noFill/>
        </p:spPr>
        <p:txBody>
          <a:bodyPr wrap="none" rtlCol="0">
            <a:spAutoFit/>
          </a:bodyPr>
          <a:lstStyle/>
          <a:p>
            <a:r>
              <a:rPr lang="en-US" sz="1600" b="1" dirty="0" smtClean="0"/>
              <a:t>Example </a:t>
            </a:r>
            <a:endParaRPr lang="en-US" sz="1600" b="1" dirty="0"/>
          </a:p>
        </p:txBody>
      </p:sp>
      <p:grpSp>
        <p:nvGrpSpPr>
          <p:cNvPr id="19" name="Group 18"/>
          <p:cNvGrpSpPr/>
          <p:nvPr/>
        </p:nvGrpSpPr>
        <p:grpSpPr>
          <a:xfrm>
            <a:off x="4427984" y="3429000"/>
            <a:ext cx="4297419" cy="3217586"/>
            <a:chOff x="5364088" y="4333217"/>
            <a:chExt cx="3312368" cy="2457385"/>
          </a:xfrm>
        </p:grpSpPr>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64088" y="4333217"/>
              <a:ext cx="3312368" cy="2457385"/>
            </a:xfrm>
            <a:prstGeom prst="rect">
              <a:avLst/>
            </a:prstGeom>
          </p:spPr>
        </p:pic>
        <p:sp>
          <p:nvSpPr>
            <p:cNvPr id="18" name="Rectangle 17"/>
            <p:cNvSpPr/>
            <p:nvPr/>
          </p:nvSpPr>
          <p:spPr>
            <a:xfrm>
              <a:off x="6999262" y="5057171"/>
              <a:ext cx="338554" cy="369332"/>
            </a:xfrm>
            <a:prstGeom prst="rect">
              <a:avLst/>
            </a:prstGeom>
          </p:spPr>
          <p:txBody>
            <a:bodyPr wrap="none">
              <a:spAutoFit/>
            </a:bodyPr>
            <a:lstStyle/>
            <a:p>
              <a:r>
                <a:rPr lang="nb-NO" i="1" dirty="0" smtClean="0">
                  <a:effectLst/>
                  <a:latin typeface="Times New Roman"/>
                  <a:ea typeface="Times New Roman"/>
                </a:rPr>
                <a:t>I</a:t>
              </a:r>
              <a:r>
                <a:rPr lang="nb-NO" i="1" baseline="-25000" dirty="0" smtClean="0">
                  <a:effectLst/>
                  <a:latin typeface="Times New Roman"/>
                  <a:ea typeface="Times New Roman"/>
                </a:rPr>
                <a:t>0</a:t>
              </a:r>
              <a:endParaRPr lang="en-US" dirty="0"/>
            </a:p>
          </p:txBody>
        </p:sp>
      </p:grpSp>
      <p:sp>
        <p:nvSpPr>
          <p:cNvPr id="20" name="Rectangle 19"/>
          <p:cNvSpPr/>
          <p:nvPr/>
        </p:nvSpPr>
        <p:spPr>
          <a:xfrm>
            <a:off x="985381" y="6165303"/>
            <a:ext cx="3214664" cy="584775"/>
          </a:xfrm>
          <a:prstGeom prst="rect">
            <a:avLst/>
          </a:prstGeom>
        </p:spPr>
        <p:txBody>
          <a:bodyPr wrap="square">
            <a:spAutoFit/>
          </a:bodyPr>
          <a:lstStyle/>
          <a:p>
            <a:r>
              <a:rPr lang="en-US" sz="1600" dirty="0">
                <a:ea typeface="Times New Roman"/>
              </a:rPr>
              <a:t>R</a:t>
            </a:r>
            <a:r>
              <a:rPr lang="en-US" sz="1600" dirty="0" smtClean="0">
                <a:effectLst/>
                <a:ea typeface="Times New Roman"/>
              </a:rPr>
              <a:t>ed wavelengths are more diffracted than blue</a:t>
            </a:r>
            <a:endParaRPr lang="en-US" sz="1600" dirty="0"/>
          </a:p>
        </p:txBody>
      </p:sp>
      <p:sp>
        <p:nvSpPr>
          <p:cNvPr id="23" name="Rectangle 22"/>
          <p:cNvSpPr/>
          <p:nvPr/>
        </p:nvSpPr>
        <p:spPr>
          <a:xfrm>
            <a:off x="959685" y="4020690"/>
            <a:ext cx="3214664" cy="338554"/>
          </a:xfrm>
          <a:prstGeom prst="rect">
            <a:avLst/>
          </a:prstGeom>
        </p:spPr>
        <p:txBody>
          <a:bodyPr wrap="square">
            <a:spAutoFit/>
          </a:bodyPr>
          <a:lstStyle/>
          <a:p>
            <a:r>
              <a:rPr lang="en-US" sz="1600" dirty="0" smtClean="0"/>
              <a:t>Minima </a:t>
            </a:r>
            <a:endParaRPr lang="en-US" sz="1600" dirty="0"/>
          </a:p>
        </p:txBody>
      </p:sp>
      <p:sp>
        <p:nvSpPr>
          <p:cNvPr id="21"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2" name="Object 21"/>
          <p:cNvGraphicFramePr>
            <a:graphicFrameLocks noChangeAspect="1"/>
          </p:cNvGraphicFramePr>
          <p:nvPr>
            <p:extLst>
              <p:ext uri="{D42A27DB-BD31-4B8C-83A1-F6EECF244321}">
                <p14:modId xmlns:p14="http://schemas.microsoft.com/office/powerpoint/2010/main" val="2787667962"/>
              </p:ext>
            </p:extLst>
          </p:nvPr>
        </p:nvGraphicFramePr>
        <p:xfrm>
          <a:off x="1985146" y="4101772"/>
          <a:ext cx="751840" cy="223520"/>
        </p:xfrm>
        <a:graphic>
          <a:graphicData uri="http://schemas.openxmlformats.org/presentationml/2006/ole">
            <mc:AlternateContent xmlns:mc="http://schemas.openxmlformats.org/markup-compatibility/2006">
              <mc:Choice xmlns:v="urn:schemas-microsoft-com:vml" Requires="v">
                <p:oleObj spid="_x0000_s8397" r:id="rId16" imgW="469900" imgH="139700" progId="Equation.3">
                  <p:embed/>
                </p:oleObj>
              </mc:Choice>
              <mc:Fallback>
                <p:oleObj r:id="rId16" imgW="469900" imgH="139700" progId="Equation.3">
                  <p:embed/>
                  <p:pic>
                    <p:nvPicPr>
                      <p:cNvPr id="0" name="Object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85146" y="4101772"/>
                        <a:ext cx="751840" cy="223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5" name="Object 24"/>
          <p:cNvGraphicFramePr>
            <a:graphicFrameLocks noChangeAspect="1"/>
          </p:cNvGraphicFramePr>
          <p:nvPr>
            <p:extLst>
              <p:ext uri="{D42A27DB-BD31-4B8C-83A1-F6EECF244321}">
                <p14:modId xmlns:p14="http://schemas.microsoft.com/office/powerpoint/2010/main" val="4094172572"/>
              </p:ext>
            </p:extLst>
          </p:nvPr>
        </p:nvGraphicFramePr>
        <p:xfrm>
          <a:off x="1985146" y="4474847"/>
          <a:ext cx="1218670" cy="324979"/>
        </p:xfrm>
        <a:graphic>
          <a:graphicData uri="http://schemas.openxmlformats.org/presentationml/2006/ole">
            <mc:AlternateContent xmlns:mc="http://schemas.openxmlformats.org/markup-compatibility/2006">
              <mc:Choice xmlns:v="urn:schemas-microsoft-com:vml" Requires="v">
                <p:oleObj spid="_x0000_s8398" r:id="rId18" imgW="761669" imgH="203112" progId="Equation.3">
                  <p:embed/>
                </p:oleObj>
              </mc:Choice>
              <mc:Fallback>
                <p:oleObj r:id="rId18" imgW="761669" imgH="203112" progId="Equation.3">
                  <p:embed/>
                  <p:pic>
                    <p:nvPicPr>
                      <p:cNvPr id="0" name="Object 2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85146" y="4474847"/>
                        <a:ext cx="1218670" cy="3249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7"/>
          <p:cNvSpPr/>
          <p:nvPr/>
        </p:nvSpPr>
        <p:spPr>
          <a:xfrm>
            <a:off x="985381" y="4946690"/>
            <a:ext cx="3214664" cy="338554"/>
          </a:xfrm>
          <a:prstGeom prst="rect">
            <a:avLst/>
          </a:prstGeom>
        </p:spPr>
        <p:txBody>
          <a:bodyPr wrap="square">
            <a:spAutoFit/>
          </a:bodyPr>
          <a:lstStyle/>
          <a:p>
            <a:r>
              <a:rPr lang="en-US" sz="1600" dirty="0" smtClean="0"/>
              <a:t>Maximum </a:t>
            </a:r>
            <a:endParaRPr lang="en-US" sz="1600" dirty="0"/>
          </a:p>
        </p:txBody>
      </p:sp>
      <p:sp>
        <p:nvSpPr>
          <p:cNvPr id="26" name="Rectangle 2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7" name="Object 26"/>
          <p:cNvGraphicFramePr>
            <a:graphicFrameLocks noChangeAspect="1"/>
          </p:cNvGraphicFramePr>
          <p:nvPr>
            <p:extLst>
              <p:ext uri="{D42A27DB-BD31-4B8C-83A1-F6EECF244321}">
                <p14:modId xmlns:p14="http://schemas.microsoft.com/office/powerpoint/2010/main" val="3208656806"/>
              </p:ext>
            </p:extLst>
          </p:nvPr>
        </p:nvGraphicFramePr>
        <p:xfrm>
          <a:off x="1985146" y="5296494"/>
          <a:ext cx="1341120" cy="386080"/>
        </p:xfrm>
        <a:graphic>
          <a:graphicData uri="http://schemas.openxmlformats.org/presentationml/2006/ole">
            <mc:AlternateContent xmlns:mc="http://schemas.openxmlformats.org/markup-compatibility/2006">
              <mc:Choice xmlns:v="urn:schemas-microsoft-com:vml" Requires="v">
                <p:oleObj spid="_x0000_s8399" r:id="rId20" imgW="838200" imgH="241300" progId="Equation.3">
                  <p:embed/>
                </p:oleObj>
              </mc:Choice>
              <mc:Fallback>
                <p:oleObj r:id="rId20" imgW="838200" imgH="241300" progId="Equation.3">
                  <p:embed/>
                  <p:pic>
                    <p:nvPicPr>
                      <p:cNvPr id="0" name="Object 2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985146" y="5296494"/>
                        <a:ext cx="1341120" cy="386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28"/>
          <p:cNvSpPr/>
          <p:nvPr/>
        </p:nvSpPr>
        <p:spPr>
          <a:xfrm>
            <a:off x="1985146" y="5695419"/>
            <a:ext cx="660758" cy="369332"/>
          </a:xfrm>
          <a:prstGeom prst="rect">
            <a:avLst/>
          </a:prstGeom>
        </p:spPr>
        <p:txBody>
          <a:bodyPr wrap="none">
            <a:spAutoFit/>
          </a:bodyPr>
          <a:lstStyle/>
          <a:p>
            <a:r>
              <a:rPr lang="nb-NO" i="1" dirty="0" smtClean="0">
                <a:effectLst/>
                <a:latin typeface="Times New Roman"/>
                <a:ea typeface="Times New Roman"/>
              </a:rPr>
              <a:t>u</a:t>
            </a:r>
            <a:r>
              <a:rPr lang="nb-NO" dirty="0" smtClean="0">
                <a:effectLst/>
                <a:latin typeface="Times New Roman"/>
                <a:ea typeface="Times New Roman"/>
              </a:rPr>
              <a:t> = 0</a:t>
            </a:r>
            <a:endParaRPr lang="en-US" dirty="0"/>
          </a:p>
        </p:txBody>
      </p:sp>
    </p:spTree>
    <p:extLst>
      <p:ext uri="{BB962C8B-B14F-4D97-AF65-F5344CB8AC3E}">
        <p14:creationId xmlns:p14="http://schemas.microsoft.com/office/powerpoint/2010/main" val="2733284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2857164"/>
            <a:ext cx="5252574" cy="388576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328" y="197877"/>
            <a:ext cx="3277453" cy="2439035"/>
          </a:xfrm>
          <a:prstGeom prst="rect">
            <a:avLst/>
          </a:prstGeom>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188640"/>
            <a:ext cx="2422458" cy="338554"/>
          </a:xfrm>
          <a:prstGeom prst="rect">
            <a:avLst/>
          </a:prstGeom>
          <a:noFill/>
        </p:spPr>
        <p:txBody>
          <a:bodyPr wrap="none" rtlCol="0">
            <a:spAutoFit/>
          </a:bodyPr>
          <a:lstStyle/>
          <a:p>
            <a:r>
              <a:rPr lang="en-US" sz="1600" b="1" dirty="0" smtClean="0"/>
              <a:t>The diffraction grating </a:t>
            </a:r>
            <a:endParaRPr lang="en-US" sz="1600" b="1" dirty="0"/>
          </a:p>
        </p:txBody>
      </p:sp>
      <p:sp>
        <p:nvSpPr>
          <p:cNvPr id="3" name="Rectangle 2"/>
          <p:cNvSpPr/>
          <p:nvPr/>
        </p:nvSpPr>
        <p:spPr>
          <a:xfrm>
            <a:off x="927457" y="551675"/>
            <a:ext cx="4572000" cy="830997"/>
          </a:xfrm>
          <a:prstGeom prst="rect">
            <a:avLst/>
          </a:prstGeom>
        </p:spPr>
        <p:txBody>
          <a:bodyPr>
            <a:spAutoFit/>
          </a:bodyPr>
          <a:lstStyle/>
          <a:p>
            <a:r>
              <a:rPr lang="en-US" sz="1600" dirty="0" smtClean="0">
                <a:effectLst/>
                <a:ea typeface="Times New Roman"/>
              </a:rPr>
              <a:t>The net intensity is simply interference caused by </a:t>
            </a:r>
            <a:r>
              <a:rPr lang="en-US" sz="1600" i="1" dirty="0" smtClean="0">
                <a:effectLst/>
                <a:ea typeface="Times New Roman"/>
              </a:rPr>
              <a:t>N</a:t>
            </a:r>
            <a:r>
              <a:rPr lang="en-US" sz="1600" dirty="0" smtClean="0">
                <a:effectLst/>
                <a:ea typeface="Times New Roman"/>
              </a:rPr>
              <a:t> slits, modulated by the diffraction pattern of one single slit</a:t>
            </a:r>
            <a:endParaRPr lang="en-US" sz="1600"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3279124261"/>
              </p:ext>
            </p:extLst>
          </p:nvPr>
        </p:nvGraphicFramePr>
        <p:xfrm>
          <a:off x="915807" y="1556792"/>
          <a:ext cx="4693920" cy="792480"/>
        </p:xfrm>
        <a:graphic>
          <a:graphicData uri="http://schemas.openxmlformats.org/presentationml/2006/ole">
            <mc:AlternateContent xmlns:mc="http://schemas.openxmlformats.org/markup-compatibility/2006">
              <mc:Choice xmlns:v="urn:schemas-microsoft-com:vml" Requires="v">
                <p:oleObj spid="_x0000_s9240" r:id="rId6" imgW="2933700" imgH="495300" progId="Equation.3">
                  <p:embed/>
                </p:oleObj>
              </mc:Choice>
              <mc:Fallback>
                <p:oleObj r:id="rId6" imgW="2933700" imgH="4953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5807" y="1556792"/>
                        <a:ext cx="4693920" cy="792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889992" y="3140968"/>
            <a:ext cx="2889920" cy="2062103"/>
          </a:xfrm>
          <a:prstGeom prst="rect">
            <a:avLst/>
          </a:prstGeom>
        </p:spPr>
        <p:txBody>
          <a:bodyPr wrap="square">
            <a:spAutoFit/>
          </a:bodyPr>
          <a:lstStyle/>
          <a:p>
            <a:r>
              <a:rPr lang="en-US" sz="1600" dirty="0" smtClean="0">
                <a:effectLst/>
                <a:ea typeface="Times New Roman"/>
              </a:rPr>
              <a:t>Note that for each wavelength we obtain maxima at different angles except for zero order. </a:t>
            </a:r>
          </a:p>
          <a:p>
            <a:endParaRPr lang="en-US" sz="1600" dirty="0">
              <a:ea typeface="Times New Roman"/>
            </a:endParaRPr>
          </a:p>
          <a:p>
            <a:r>
              <a:rPr lang="en-US" sz="1600" dirty="0" smtClean="0">
                <a:effectLst/>
                <a:ea typeface="Times New Roman"/>
              </a:rPr>
              <a:t>This is the same for all wavelengths. Or in other words, we obtain spectra on each side of zero order.</a:t>
            </a:r>
            <a:endParaRPr lang="en-US" sz="1600" dirty="0"/>
          </a:p>
        </p:txBody>
      </p:sp>
      <p:sp>
        <p:nvSpPr>
          <p:cNvPr id="10" name="TextBox 9"/>
          <p:cNvSpPr txBox="1"/>
          <p:nvPr/>
        </p:nvSpPr>
        <p:spPr>
          <a:xfrm>
            <a:off x="889992" y="2857164"/>
            <a:ext cx="1085554" cy="338554"/>
          </a:xfrm>
          <a:prstGeom prst="rect">
            <a:avLst/>
          </a:prstGeom>
          <a:noFill/>
        </p:spPr>
        <p:txBody>
          <a:bodyPr wrap="none" rtlCol="0">
            <a:spAutoFit/>
          </a:bodyPr>
          <a:lstStyle/>
          <a:p>
            <a:r>
              <a:rPr lang="en-US" sz="1600" b="1" dirty="0" smtClean="0"/>
              <a:t>Example </a:t>
            </a:r>
            <a:endParaRPr lang="en-US" sz="1600" b="1" dirty="0"/>
          </a:p>
        </p:txBody>
      </p:sp>
      <p:sp>
        <p:nvSpPr>
          <p:cNvPr id="9" name="Rectangle 8"/>
          <p:cNvSpPr/>
          <p:nvPr/>
        </p:nvSpPr>
        <p:spPr>
          <a:xfrm>
            <a:off x="927457" y="5239637"/>
            <a:ext cx="2996471" cy="1077218"/>
          </a:xfrm>
          <a:prstGeom prst="rect">
            <a:avLst/>
          </a:prstGeom>
        </p:spPr>
        <p:txBody>
          <a:bodyPr wrap="square">
            <a:spAutoFit/>
          </a:bodyPr>
          <a:lstStyle/>
          <a:p>
            <a:r>
              <a:rPr lang="en-US" sz="1600" dirty="0" smtClean="0">
                <a:effectLst/>
                <a:ea typeface="Times New Roman"/>
              </a:rPr>
              <a:t>Also note that</a:t>
            </a:r>
            <a:r>
              <a:rPr lang="en-US" sz="1600" dirty="0">
                <a:solidFill>
                  <a:srgbClr val="000000"/>
                </a:solidFill>
                <a:ea typeface="Times New Roman"/>
              </a:rPr>
              <a:t> the location of the intensity maxima for each order increases for increasing wavelength.</a:t>
            </a:r>
            <a:endParaRPr lang="en-US" sz="1600" dirty="0"/>
          </a:p>
        </p:txBody>
      </p:sp>
    </p:spTree>
    <p:extLst>
      <p:ext uri="{BB962C8B-B14F-4D97-AF65-F5344CB8AC3E}">
        <p14:creationId xmlns:p14="http://schemas.microsoft.com/office/powerpoint/2010/main" val="876549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188640"/>
            <a:ext cx="2319866" cy="338554"/>
          </a:xfrm>
          <a:prstGeom prst="rect">
            <a:avLst/>
          </a:prstGeom>
          <a:noFill/>
        </p:spPr>
        <p:txBody>
          <a:bodyPr wrap="none" rtlCol="0">
            <a:spAutoFit/>
          </a:bodyPr>
          <a:lstStyle/>
          <a:p>
            <a:r>
              <a:rPr lang="en-US" sz="1600" b="1" dirty="0" smtClean="0"/>
              <a:t>The reflective grating </a:t>
            </a:r>
            <a:endParaRPr lang="en-US" sz="1600" b="1" dirty="0"/>
          </a:p>
        </p:txBody>
      </p:sp>
      <p:sp>
        <p:nvSpPr>
          <p:cNvPr id="2" name="Rectangle 1"/>
          <p:cNvSpPr/>
          <p:nvPr/>
        </p:nvSpPr>
        <p:spPr>
          <a:xfrm>
            <a:off x="893058" y="608330"/>
            <a:ext cx="7783397" cy="1323439"/>
          </a:xfrm>
          <a:prstGeom prst="rect">
            <a:avLst/>
          </a:prstGeom>
        </p:spPr>
        <p:txBody>
          <a:bodyPr wrap="square">
            <a:spAutoFit/>
          </a:bodyPr>
          <a:lstStyle/>
          <a:p>
            <a:r>
              <a:rPr lang="en-US" sz="1600" dirty="0" smtClean="0">
                <a:effectLst/>
                <a:ea typeface="Times New Roman"/>
              </a:rPr>
              <a:t>The plane reflective grating</a:t>
            </a:r>
            <a:r>
              <a:rPr lang="en-US" sz="1600" baseline="30000" dirty="0" smtClean="0">
                <a:ea typeface="Times New Roman"/>
              </a:rPr>
              <a:t> </a:t>
            </a:r>
            <a:r>
              <a:rPr lang="en-US" sz="1600" dirty="0" smtClean="0">
                <a:effectLst/>
                <a:ea typeface="Times New Roman"/>
              </a:rPr>
              <a:t>may be thought of as a polished surface that has parallel grooves which have been made by a sharp diamond. </a:t>
            </a:r>
          </a:p>
          <a:p>
            <a:endParaRPr lang="en-US" sz="1600" dirty="0">
              <a:ea typeface="Times New Roman"/>
            </a:endParaRPr>
          </a:p>
          <a:p>
            <a:r>
              <a:rPr lang="en-US" sz="1600" dirty="0" smtClean="0">
                <a:effectLst/>
                <a:ea typeface="Times New Roman"/>
              </a:rPr>
              <a:t>The grating consists of narrow parallel mirrors, where each mirror acts a source of interference in the same manner as described before.</a:t>
            </a:r>
            <a:endParaRPr lang="en-US" sz="1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258" y="2518157"/>
            <a:ext cx="3964070" cy="3503131"/>
          </a:xfrm>
          <a:prstGeom prst="rect">
            <a:avLst/>
          </a:prstGeom>
        </p:spPr>
      </p:pic>
      <p:sp>
        <p:nvSpPr>
          <p:cNvPr id="5" name="Rectangle 4"/>
          <p:cNvSpPr/>
          <p:nvPr/>
        </p:nvSpPr>
        <p:spPr>
          <a:xfrm>
            <a:off x="902423" y="2183650"/>
            <a:ext cx="3884835" cy="584775"/>
          </a:xfrm>
          <a:prstGeom prst="rect">
            <a:avLst/>
          </a:prstGeom>
        </p:spPr>
        <p:txBody>
          <a:bodyPr wrap="square">
            <a:spAutoFit/>
          </a:bodyPr>
          <a:lstStyle/>
          <a:p>
            <a:r>
              <a:rPr lang="en-GB" sz="1600" dirty="0" smtClean="0">
                <a:effectLst/>
                <a:ea typeface="Times New Roman"/>
              </a:rPr>
              <a:t>The phase difference between each source due to path difference </a:t>
            </a:r>
            <a:endParaRPr lang="en-US" sz="1600"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3900466256"/>
              </p:ext>
            </p:extLst>
          </p:nvPr>
        </p:nvGraphicFramePr>
        <p:xfrm>
          <a:off x="1575392" y="2924944"/>
          <a:ext cx="2538898" cy="1299915"/>
        </p:xfrm>
        <a:graphic>
          <a:graphicData uri="http://schemas.openxmlformats.org/presentationml/2006/ole">
            <mc:AlternateContent xmlns:mc="http://schemas.openxmlformats.org/markup-compatibility/2006">
              <mc:Choice xmlns:v="urn:schemas-microsoft-com:vml" Requires="v">
                <p:oleObj spid="_x0000_s10336" r:id="rId5" imgW="1586811" imgH="812447" progId="Equation.3">
                  <p:embed/>
                </p:oleObj>
              </mc:Choice>
              <mc:Fallback>
                <p:oleObj r:id="rId5" imgW="1586811" imgH="812447"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5392" y="2924944"/>
                        <a:ext cx="2538898" cy="12999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298199214"/>
              </p:ext>
            </p:extLst>
          </p:nvPr>
        </p:nvGraphicFramePr>
        <p:xfrm>
          <a:off x="2844841" y="4461096"/>
          <a:ext cx="852699" cy="284234"/>
        </p:xfrm>
        <a:graphic>
          <a:graphicData uri="http://schemas.openxmlformats.org/presentationml/2006/ole">
            <mc:AlternateContent xmlns:mc="http://schemas.openxmlformats.org/markup-compatibility/2006">
              <mc:Choice xmlns:v="urn:schemas-microsoft-com:vml" Requires="v">
                <p:oleObj spid="_x0000_s10337" r:id="rId7" imgW="532937" imgH="177646" progId="Equation.3">
                  <p:embed/>
                </p:oleObj>
              </mc:Choice>
              <mc:Fallback>
                <p:oleObj r:id="rId7" imgW="532937" imgH="177646"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4841" y="4461096"/>
                        <a:ext cx="852699" cy="284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1050760" y="4433936"/>
            <a:ext cx="1794081" cy="338554"/>
          </a:xfrm>
          <a:prstGeom prst="rect">
            <a:avLst/>
          </a:prstGeom>
          <a:noFill/>
        </p:spPr>
        <p:txBody>
          <a:bodyPr wrap="none" rtlCol="0">
            <a:spAutoFit/>
          </a:bodyPr>
          <a:lstStyle/>
          <a:p>
            <a:r>
              <a:rPr lang="en-US" sz="1600" dirty="0" smtClean="0"/>
              <a:t>Maxima occurs at</a:t>
            </a:r>
            <a:endParaRPr lang="en-US" sz="1600" dirty="0"/>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3215256160"/>
              </p:ext>
            </p:extLst>
          </p:nvPr>
        </p:nvGraphicFramePr>
        <p:xfrm>
          <a:off x="1798814" y="5517232"/>
          <a:ext cx="2092051" cy="324979"/>
        </p:xfrm>
        <a:graphic>
          <a:graphicData uri="http://schemas.openxmlformats.org/presentationml/2006/ole">
            <mc:AlternateContent xmlns:mc="http://schemas.openxmlformats.org/markup-compatibility/2006">
              <mc:Choice xmlns:v="urn:schemas-microsoft-com:vml" Requires="v">
                <p:oleObj spid="_x0000_s10338" r:id="rId9" imgW="1307532" imgH="203112" progId="Equation.3">
                  <p:embed/>
                </p:oleObj>
              </mc:Choice>
              <mc:Fallback>
                <p:oleObj r:id="rId9" imgW="1307532" imgH="203112"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8814" y="5517232"/>
                        <a:ext cx="2092051" cy="3249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Box 14"/>
          <p:cNvSpPr txBox="1"/>
          <p:nvPr/>
        </p:nvSpPr>
        <p:spPr>
          <a:xfrm>
            <a:off x="1067710" y="4924291"/>
            <a:ext cx="2064989" cy="338554"/>
          </a:xfrm>
          <a:prstGeom prst="rect">
            <a:avLst/>
          </a:prstGeom>
          <a:noFill/>
        </p:spPr>
        <p:txBody>
          <a:bodyPr wrap="none" rtlCol="0">
            <a:spAutoFit/>
          </a:bodyPr>
          <a:lstStyle/>
          <a:p>
            <a:r>
              <a:rPr lang="en-US" sz="1600" dirty="0" smtClean="0"/>
              <a:t>The grating equation</a:t>
            </a:r>
            <a:endParaRPr lang="en-US" sz="1600" dirty="0"/>
          </a:p>
        </p:txBody>
      </p:sp>
      <p:sp>
        <p:nvSpPr>
          <p:cNvPr id="17"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8" name="Object 17"/>
          <p:cNvGraphicFramePr>
            <a:graphicFrameLocks noChangeAspect="1"/>
          </p:cNvGraphicFramePr>
          <p:nvPr>
            <p:extLst>
              <p:ext uri="{D42A27DB-BD31-4B8C-83A1-F6EECF244321}">
                <p14:modId xmlns:p14="http://schemas.microsoft.com/office/powerpoint/2010/main" val="2546675882"/>
              </p:ext>
            </p:extLst>
          </p:nvPr>
        </p:nvGraphicFramePr>
        <p:xfrm>
          <a:off x="2894619" y="6035004"/>
          <a:ext cx="649677" cy="324838"/>
        </p:xfrm>
        <a:graphic>
          <a:graphicData uri="http://schemas.openxmlformats.org/presentationml/2006/ole">
            <mc:AlternateContent xmlns:mc="http://schemas.openxmlformats.org/markup-compatibility/2006">
              <mc:Choice xmlns:v="urn:schemas-microsoft-com:vml" Requires="v">
                <p:oleObj spid="_x0000_s10339" r:id="rId11" imgW="406048" imgH="203024" progId="Equation.3">
                  <p:embed/>
                </p:oleObj>
              </mc:Choice>
              <mc:Fallback>
                <p:oleObj r:id="rId11" imgW="406048" imgH="203024" progId="Equation.3">
                  <p:embed/>
                  <p:pic>
                    <p:nvPicPr>
                      <p:cNvPr id="0" name="Object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4619" y="6035004"/>
                        <a:ext cx="649677" cy="32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1196809" y="6021288"/>
            <a:ext cx="1665841" cy="338554"/>
          </a:xfrm>
          <a:prstGeom prst="rect">
            <a:avLst/>
          </a:prstGeom>
          <a:noFill/>
        </p:spPr>
        <p:txBody>
          <a:bodyPr wrap="none" rtlCol="0">
            <a:spAutoFit/>
          </a:bodyPr>
          <a:lstStyle/>
          <a:p>
            <a:r>
              <a:rPr lang="en-US" sz="1600" dirty="0" smtClean="0"/>
              <a:t>Littrow condition</a:t>
            </a:r>
            <a:endParaRPr lang="en-US" sz="1600" dirty="0"/>
          </a:p>
        </p:txBody>
      </p:sp>
    </p:spTree>
    <p:extLst>
      <p:ext uri="{BB962C8B-B14F-4D97-AF65-F5344CB8AC3E}">
        <p14:creationId xmlns:p14="http://schemas.microsoft.com/office/powerpoint/2010/main" val="2877388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188640"/>
            <a:ext cx="2055371" cy="338554"/>
          </a:xfrm>
          <a:prstGeom prst="rect">
            <a:avLst/>
          </a:prstGeom>
          <a:noFill/>
        </p:spPr>
        <p:txBody>
          <a:bodyPr wrap="none" rtlCol="0">
            <a:spAutoFit/>
          </a:bodyPr>
          <a:lstStyle/>
          <a:p>
            <a:r>
              <a:rPr lang="en-US" sz="1600" b="1" dirty="0" smtClean="0"/>
              <a:t>The blazed grating </a:t>
            </a:r>
            <a:endParaRPr lang="en-US" sz="1600" b="1" dirty="0"/>
          </a:p>
        </p:txBody>
      </p:sp>
      <p:sp>
        <p:nvSpPr>
          <p:cNvPr id="2" name="Rectangle 1"/>
          <p:cNvSpPr/>
          <p:nvPr/>
        </p:nvSpPr>
        <p:spPr>
          <a:xfrm>
            <a:off x="899592" y="579838"/>
            <a:ext cx="7056784" cy="892552"/>
          </a:xfrm>
          <a:prstGeom prst="rect">
            <a:avLst/>
          </a:prstGeom>
        </p:spPr>
        <p:txBody>
          <a:bodyPr wrap="square">
            <a:spAutoFit/>
          </a:bodyPr>
          <a:lstStyle/>
          <a:p>
            <a:r>
              <a:rPr lang="en-US" sz="1600" dirty="0" smtClean="0">
                <a:effectLst/>
                <a:ea typeface="Times New Roman"/>
              </a:rPr>
              <a:t>Note that so far most of the intensity is diffracted into the zero order. If the reflective surfaces are tilted at an angle</a:t>
            </a:r>
            <a:r>
              <a:rPr lang="en-US" dirty="0" smtClean="0">
                <a:effectLst/>
                <a:latin typeface="Times New Roman"/>
                <a:ea typeface="Times New Roman"/>
              </a:rPr>
              <a:t> </a:t>
            </a:r>
            <a:r>
              <a:rPr lang="en-US" i="1" dirty="0" smtClean="0">
                <a:effectLst/>
                <a:latin typeface="Symbol"/>
                <a:ea typeface="Times New Roman"/>
                <a:cs typeface="Times New Roman"/>
              </a:rPr>
              <a:t>w</a:t>
            </a:r>
            <a:r>
              <a:rPr lang="en-US" i="1" baseline="-25000" dirty="0" smtClean="0">
                <a:effectLst/>
                <a:latin typeface="Times New Roman"/>
                <a:ea typeface="Times New Roman"/>
              </a:rPr>
              <a:t>b</a:t>
            </a:r>
            <a:r>
              <a:rPr lang="en-US" dirty="0" smtClean="0">
                <a:effectLst/>
                <a:latin typeface="Times New Roman"/>
                <a:ea typeface="Times New Roman"/>
              </a:rPr>
              <a:t> </a:t>
            </a:r>
            <a:r>
              <a:rPr lang="en-US" sz="1600" dirty="0" smtClean="0">
                <a:effectLst/>
                <a:ea typeface="Times New Roman"/>
              </a:rPr>
              <a:t>to the grating normal </a:t>
            </a:r>
            <a:r>
              <a:rPr lang="en-US" i="1" u="sng" dirty="0" smtClean="0">
                <a:effectLst/>
                <a:latin typeface="Times New Roman"/>
                <a:ea typeface="Times New Roman"/>
              </a:rPr>
              <a:t>k</a:t>
            </a:r>
            <a:r>
              <a:rPr lang="en-US" dirty="0" smtClean="0">
                <a:effectLst/>
                <a:latin typeface="Times New Roman"/>
                <a:ea typeface="Times New Roman"/>
              </a:rPr>
              <a:t>, </a:t>
            </a:r>
            <a:r>
              <a:rPr lang="en-US" sz="1600" dirty="0" smtClean="0">
                <a:effectLst/>
                <a:ea typeface="Times New Roman"/>
              </a:rPr>
              <a:t>we have a </a:t>
            </a:r>
            <a:r>
              <a:rPr lang="en-US" sz="1600" i="1" dirty="0" smtClean="0">
                <a:effectLst/>
                <a:ea typeface="Times New Roman"/>
              </a:rPr>
              <a:t>blazed</a:t>
            </a:r>
            <a:r>
              <a:rPr lang="en-US" sz="1600" dirty="0" smtClean="0">
                <a:effectLst/>
                <a:ea typeface="Times New Roman"/>
              </a:rPr>
              <a:t> grating</a:t>
            </a:r>
            <a:r>
              <a:rPr lang="en-US" dirty="0" smtClean="0">
                <a:effectLst/>
                <a:latin typeface="Times New Roman"/>
                <a:ea typeface="Times New Roman"/>
              </a:rPr>
              <a:t>. </a:t>
            </a:r>
            <a:r>
              <a:rPr lang="en-US" i="1" dirty="0" smtClean="0">
                <a:effectLst/>
                <a:latin typeface="Symbol"/>
                <a:ea typeface="Times New Roman"/>
                <a:cs typeface="Times New Roman"/>
              </a:rPr>
              <a:t>w</a:t>
            </a:r>
            <a:r>
              <a:rPr lang="en-US" i="1" baseline="-25000" dirty="0" smtClean="0">
                <a:effectLst/>
                <a:latin typeface="Times New Roman"/>
                <a:ea typeface="Times New Roman"/>
              </a:rPr>
              <a:t>b</a:t>
            </a:r>
            <a:r>
              <a:rPr lang="en-US" dirty="0" smtClean="0">
                <a:effectLst/>
                <a:latin typeface="Times New Roman"/>
                <a:ea typeface="Times New Roman"/>
              </a:rPr>
              <a:t> </a:t>
            </a:r>
            <a:r>
              <a:rPr lang="en-US" sz="1600" dirty="0" smtClean="0">
                <a:effectLst/>
                <a:ea typeface="Times New Roman"/>
              </a:rPr>
              <a:t>is known as the blaze angle. </a:t>
            </a:r>
            <a:endParaRPr lang="en-US" sz="1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0712" y="1564114"/>
            <a:ext cx="5362575" cy="3619500"/>
          </a:xfrm>
          <a:prstGeom prst="rect">
            <a:avLst/>
          </a:prstGeom>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586280197"/>
              </p:ext>
            </p:extLst>
          </p:nvPr>
        </p:nvGraphicFramePr>
        <p:xfrm>
          <a:off x="899592" y="5228111"/>
          <a:ext cx="8046720" cy="629920"/>
        </p:xfrm>
        <a:graphic>
          <a:graphicData uri="http://schemas.openxmlformats.org/presentationml/2006/ole">
            <mc:AlternateContent xmlns:mc="http://schemas.openxmlformats.org/markup-compatibility/2006">
              <mc:Choice xmlns:v="urn:schemas-microsoft-com:vml" Requires="v">
                <p:oleObj spid="_x0000_s11289" r:id="rId5" imgW="5029200" imgH="393700" progId="Equation.3">
                  <p:embed/>
                </p:oleObj>
              </mc:Choice>
              <mc:Fallback>
                <p:oleObj r:id="rId5" imgW="5029200" imgH="3937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92" y="5228111"/>
                        <a:ext cx="8046720" cy="629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10"/>
          <p:cNvSpPr/>
          <p:nvPr/>
        </p:nvSpPr>
        <p:spPr>
          <a:xfrm>
            <a:off x="929038" y="5877272"/>
            <a:ext cx="8035450" cy="830997"/>
          </a:xfrm>
          <a:prstGeom prst="rect">
            <a:avLst/>
          </a:prstGeom>
        </p:spPr>
        <p:txBody>
          <a:bodyPr wrap="square">
            <a:spAutoFit/>
          </a:bodyPr>
          <a:lstStyle/>
          <a:p>
            <a:r>
              <a:rPr lang="en-US" sz="1600" dirty="0" smtClean="0"/>
              <a:t>Also, note that the phase difference between the rays S</a:t>
            </a:r>
            <a:r>
              <a:rPr lang="en-US" sz="1600" baseline="-25000" dirty="0" smtClean="0"/>
              <a:t>1</a:t>
            </a:r>
            <a:r>
              <a:rPr lang="en-US" sz="1600" dirty="0" smtClean="0"/>
              <a:t> and S</a:t>
            </a:r>
            <a:r>
              <a:rPr lang="en-US" sz="1600" baseline="-25000" dirty="0" smtClean="0"/>
              <a:t>2</a:t>
            </a:r>
            <a:r>
              <a:rPr lang="en-US" sz="1600" dirty="0" smtClean="0"/>
              <a:t>, as a result of the grooves, is the same as before. This means that the interference pattern is not shifted in angle, and that the grating equation still holds. </a:t>
            </a:r>
            <a:endParaRPr lang="en-US" sz="1600" dirty="0"/>
          </a:p>
        </p:txBody>
      </p:sp>
    </p:spTree>
    <p:extLst>
      <p:ext uri="{BB962C8B-B14F-4D97-AF65-F5344CB8AC3E}">
        <p14:creationId xmlns:p14="http://schemas.microsoft.com/office/powerpoint/2010/main" val="1053369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0522" y="357917"/>
            <a:ext cx="4707213" cy="3503132"/>
          </a:xfrm>
          <a:prstGeom prst="rect">
            <a:avLst/>
          </a:prstGeom>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188640"/>
            <a:ext cx="2534668" cy="338554"/>
          </a:xfrm>
          <a:prstGeom prst="rect">
            <a:avLst/>
          </a:prstGeom>
          <a:noFill/>
        </p:spPr>
        <p:txBody>
          <a:bodyPr wrap="none" rtlCol="0">
            <a:spAutoFit/>
          </a:bodyPr>
          <a:lstStyle/>
          <a:p>
            <a:r>
              <a:rPr lang="en-US" sz="1600" b="1" dirty="0" smtClean="0"/>
              <a:t>Example blazed grating </a:t>
            </a:r>
            <a:endParaRPr lang="en-US" sz="1600" b="1" dirty="0"/>
          </a:p>
        </p:txBody>
      </p:sp>
      <p:sp>
        <p:nvSpPr>
          <p:cNvPr id="15"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6" name="Object 15"/>
          <p:cNvGraphicFramePr>
            <a:graphicFrameLocks noChangeAspect="1"/>
          </p:cNvGraphicFramePr>
          <p:nvPr>
            <p:extLst>
              <p:ext uri="{D42A27DB-BD31-4B8C-83A1-F6EECF244321}">
                <p14:modId xmlns:p14="http://schemas.microsoft.com/office/powerpoint/2010/main" val="2053543123"/>
              </p:ext>
            </p:extLst>
          </p:nvPr>
        </p:nvGraphicFramePr>
        <p:xfrm>
          <a:off x="1403648" y="3645024"/>
          <a:ext cx="4958080" cy="2377440"/>
        </p:xfrm>
        <a:graphic>
          <a:graphicData uri="http://schemas.openxmlformats.org/presentationml/2006/ole">
            <mc:AlternateContent xmlns:mc="http://schemas.openxmlformats.org/markup-compatibility/2006">
              <mc:Choice xmlns:v="urn:schemas-microsoft-com:vml" Requires="v">
                <p:oleObj spid="_x0000_s12337" r:id="rId5" imgW="3098800" imgH="1485900" progId="Equation.3">
                  <p:embed/>
                </p:oleObj>
              </mc:Choice>
              <mc:Fallback>
                <p:oleObj r:id="rId5" imgW="3098800" imgH="14859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3645024"/>
                        <a:ext cx="4958080" cy="23774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899592" y="682007"/>
            <a:ext cx="1937838" cy="338554"/>
          </a:xfrm>
          <a:prstGeom prst="rect">
            <a:avLst/>
          </a:prstGeom>
          <a:noFill/>
        </p:spPr>
        <p:txBody>
          <a:bodyPr wrap="none" rtlCol="0">
            <a:spAutoFit/>
          </a:bodyPr>
          <a:lstStyle/>
          <a:p>
            <a:r>
              <a:rPr lang="en-US" sz="1600" dirty="0" smtClean="0"/>
              <a:t>Most efficient when</a:t>
            </a:r>
            <a:endParaRPr lang="en-US" sz="1600" dirty="0"/>
          </a:p>
        </p:txBody>
      </p:sp>
      <p:sp>
        <p:nvSpPr>
          <p:cNvPr id="17"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8" name="Object 17"/>
          <p:cNvGraphicFramePr>
            <a:graphicFrameLocks noChangeAspect="1"/>
          </p:cNvGraphicFramePr>
          <p:nvPr>
            <p:extLst>
              <p:ext uri="{D42A27DB-BD31-4B8C-83A1-F6EECF244321}">
                <p14:modId xmlns:p14="http://schemas.microsoft.com/office/powerpoint/2010/main" val="2376092821"/>
              </p:ext>
            </p:extLst>
          </p:nvPr>
        </p:nvGraphicFramePr>
        <p:xfrm>
          <a:off x="1619672" y="1196752"/>
          <a:ext cx="1625600" cy="365760"/>
        </p:xfrm>
        <a:graphic>
          <a:graphicData uri="http://schemas.openxmlformats.org/presentationml/2006/ole">
            <mc:AlternateContent xmlns:mc="http://schemas.openxmlformats.org/markup-compatibility/2006">
              <mc:Choice xmlns:v="urn:schemas-microsoft-com:vml" Requires="v">
                <p:oleObj spid="_x0000_s12338" r:id="rId7" imgW="1016000" imgH="228600" progId="Equation.3">
                  <p:embed/>
                </p:oleObj>
              </mc:Choice>
              <mc:Fallback>
                <p:oleObj r:id="rId7" imgW="1016000" imgH="228600"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9672" y="1196752"/>
                        <a:ext cx="1625600" cy="365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p:cNvSpPr/>
          <p:nvPr/>
        </p:nvSpPr>
        <p:spPr>
          <a:xfrm>
            <a:off x="899592" y="1725216"/>
            <a:ext cx="3312368" cy="1077218"/>
          </a:xfrm>
          <a:prstGeom prst="rect">
            <a:avLst/>
          </a:prstGeom>
        </p:spPr>
        <p:txBody>
          <a:bodyPr wrap="square">
            <a:spAutoFit/>
          </a:bodyPr>
          <a:lstStyle/>
          <a:p>
            <a:r>
              <a:rPr lang="en-US" sz="1600" dirty="0" smtClean="0">
                <a:ea typeface="Times New Roman"/>
              </a:rPr>
              <a:t>E</a:t>
            </a:r>
            <a:r>
              <a:rPr lang="en-US" sz="1600" dirty="0" smtClean="0">
                <a:effectLst/>
                <a:ea typeface="Times New Roman"/>
              </a:rPr>
              <a:t>ach surface will act as a small mirror, reflecting the rays with equal angles from the groove normal.</a:t>
            </a:r>
            <a:endParaRPr lang="en-US" sz="1600" dirty="0"/>
          </a:p>
        </p:txBody>
      </p:sp>
      <p:sp>
        <p:nvSpPr>
          <p:cNvPr id="23" name="TextBox 22"/>
          <p:cNvSpPr txBox="1"/>
          <p:nvPr/>
        </p:nvSpPr>
        <p:spPr>
          <a:xfrm>
            <a:off x="1075583" y="3139407"/>
            <a:ext cx="2177199" cy="338554"/>
          </a:xfrm>
          <a:prstGeom prst="rect">
            <a:avLst/>
          </a:prstGeom>
          <a:noFill/>
        </p:spPr>
        <p:txBody>
          <a:bodyPr wrap="none" rtlCol="0">
            <a:spAutoFit/>
          </a:bodyPr>
          <a:lstStyle/>
          <a:p>
            <a:r>
              <a:rPr lang="en-US" sz="1600" dirty="0" smtClean="0"/>
              <a:t>The blaze wavelength</a:t>
            </a:r>
            <a:endParaRPr lang="en-US" sz="1600" dirty="0"/>
          </a:p>
        </p:txBody>
      </p:sp>
    </p:spTree>
    <p:extLst>
      <p:ext uri="{BB962C8B-B14F-4D97-AF65-F5344CB8AC3E}">
        <p14:creationId xmlns:p14="http://schemas.microsoft.com/office/powerpoint/2010/main" val="44031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159621"/>
            <a:ext cx="4095750" cy="3619500"/>
          </a:xfrm>
          <a:prstGeom prst="rect">
            <a:avLst/>
          </a:prstGeom>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9592" y="188640"/>
            <a:ext cx="2980303" cy="338554"/>
          </a:xfrm>
          <a:prstGeom prst="rect">
            <a:avLst/>
          </a:prstGeom>
          <a:noFill/>
        </p:spPr>
        <p:txBody>
          <a:bodyPr wrap="none" rtlCol="0">
            <a:spAutoFit/>
          </a:bodyPr>
          <a:lstStyle/>
          <a:p>
            <a:r>
              <a:rPr lang="en-US" sz="1600" b="1" dirty="0" smtClean="0"/>
              <a:t>Overlapping spectral orders </a:t>
            </a:r>
            <a:endParaRPr lang="en-US" sz="1600" b="1" dirty="0"/>
          </a:p>
        </p:txBody>
      </p:sp>
      <p:sp>
        <p:nvSpPr>
          <p:cNvPr id="6" name="TextBox 5"/>
          <p:cNvSpPr txBox="1"/>
          <p:nvPr/>
        </p:nvSpPr>
        <p:spPr>
          <a:xfrm>
            <a:off x="899592" y="667435"/>
            <a:ext cx="2064989" cy="338554"/>
          </a:xfrm>
          <a:prstGeom prst="rect">
            <a:avLst/>
          </a:prstGeom>
          <a:noFill/>
        </p:spPr>
        <p:txBody>
          <a:bodyPr wrap="none" rtlCol="0">
            <a:spAutoFit/>
          </a:bodyPr>
          <a:lstStyle/>
          <a:p>
            <a:r>
              <a:rPr lang="en-US" sz="1600" dirty="0" smtClean="0"/>
              <a:t>The grating equation</a:t>
            </a:r>
            <a:endParaRPr lang="en-US" sz="1600" dirty="0"/>
          </a:p>
        </p:txBody>
      </p:sp>
      <p:graphicFrame>
        <p:nvGraphicFramePr>
          <p:cNvPr id="3" name="Object 2"/>
          <p:cNvGraphicFramePr>
            <a:graphicFrameLocks noChangeAspect="1"/>
          </p:cNvGraphicFramePr>
          <p:nvPr>
            <p:extLst>
              <p:ext uri="{D42A27DB-BD31-4B8C-83A1-F6EECF244321}">
                <p14:modId xmlns:p14="http://schemas.microsoft.com/office/powerpoint/2010/main" val="550781096"/>
              </p:ext>
            </p:extLst>
          </p:nvPr>
        </p:nvGraphicFramePr>
        <p:xfrm>
          <a:off x="1343580" y="1196752"/>
          <a:ext cx="2092325" cy="325437"/>
        </p:xfrm>
        <a:graphic>
          <a:graphicData uri="http://schemas.openxmlformats.org/presentationml/2006/ole">
            <mc:AlternateContent xmlns:mc="http://schemas.openxmlformats.org/markup-compatibility/2006">
              <mc:Choice xmlns:v="urn:schemas-microsoft-com:vml" Requires="v">
                <p:oleObj spid="_x0000_s13346" r:id="rId5" imgW="1307532" imgH="203112" progId="Equation.3">
                  <p:embed/>
                </p:oleObj>
              </mc:Choice>
              <mc:Fallback>
                <p:oleObj r:id="rId5" imgW="1307532" imgH="203112"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3580" y="1196752"/>
                        <a:ext cx="2092325"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p:cNvSpPr/>
          <p:nvPr/>
        </p:nvSpPr>
        <p:spPr>
          <a:xfrm>
            <a:off x="899592" y="1700806"/>
            <a:ext cx="3240360" cy="830997"/>
          </a:xfrm>
          <a:prstGeom prst="rect">
            <a:avLst/>
          </a:prstGeom>
        </p:spPr>
        <p:txBody>
          <a:bodyPr wrap="square">
            <a:spAutoFit/>
          </a:bodyPr>
          <a:lstStyle/>
          <a:p>
            <a:r>
              <a:rPr lang="en-US" sz="1600" dirty="0" smtClean="0">
                <a:effectLst/>
                <a:ea typeface="Times New Roman"/>
              </a:rPr>
              <a:t>The overlapping wavelengths are a multiple of the factor (</a:t>
            </a:r>
            <a:r>
              <a:rPr lang="en-US" sz="1600" dirty="0" smtClean="0">
                <a:effectLst/>
                <a:ea typeface="Times New Roman"/>
                <a:cs typeface="Times New Roman"/>
              </a:rPr>
              <a:t>1</a:t>
            </a:r>
            <a:r>
              <a:rPr lang="en-US" sz="1600" dirty="0" smtClean="0">
                <a:effectLst/>
                <a:ea typeface="Times New Roman"/>
              </a:rPr>
              <a:t>/n) from the grating equation </a:t>
            </a:r>
            <a:endParaRPr lang="en-US" sz="1600" dirty="0"/>
          </a:p>
        </p:txBody>
      </p:sp>
      <p:sp>
        <p:nvSpPr>
          <p:cNvPr id="7" name="Rectangle 6"/>
          <p:cNvSpPr/>
          <p:nvPr/>
        </p:nvSpPr>
        <p:spPr>
          <a:xfrm>
            <a:off x="899592" y="3731195"/>
            <a:ext cx="7416824" cy="830997"/>
          </a:xfrm>
          <a:prstGeom prst="rect">
            <a:avLst/>
          </a:prstGeom>
        </p:spPr>
        <p:txBody>
          <a:bodyPr wrap="square">
            <a:spAutoFit/>
          </a:bodyPr>
          <a:lstStyle/>
          <a:p>
            <a:r>
              <a:rPr lang="en-GB" sz="1600" dirty="0" smtClean="0">
                <a:effectLst/>
                <a:ea typeface="Times New Roman"/>
              </a:rPr>
              <a:t>I</a:t>
            </a:r>
            <a:r>
              <a:rPr lang="nb-NO" sz="1600" dirty="0" smtClean="0">
                <a:effectLst/>
                <a:ea typeface="Times New Roman"/>
              </a:rPr>
              <a:t>f </a:t>
            </a:r>
            <a:r>
              <a:rPr lang="en-US" sz="1600" dirty="0" smtClean="0">
                <a:effectLst/>
                <a:ea typeface="Times New Roman"/>
              </a:rPr>
              <a:t>you</a:t>
            </a:r>
            <a:r>
              <a:rPr lang="nb-NO" sz="1600" dirty="0" smtClean="0">
                <a:effectLst/>
                <a:ea typeface="Times New Roman"/>
              </a:rPr>
              <a:t>, for </a:t>
            </a:r>
            <a:r>
              <a:rPr lang="en-US" sz="1600" dirty="0" smtClean="0">
                <a:effectLst/>
                <a:ea typeface="Times New Roman"/>
              </a:rPr>
              <a:t>example</a:t>
            </a:r>
            <a:r>
              <a:rPr lang="nb-NO" sz="1600" dirty="0" smtClean="0">
                <a:effectLst/>
                <a:ea typeface="Times New Roman"/>
              </a:rPr>
              <a:t>, </a:t>
            </a:r>
            <a:r>
              <a:rPr lang="en-US" sz="1600" dirty="0" smtClean="0">
                <a:effectLst/>
                <a:ea typeface="Times New Roman"/>
              </a:rPr>
              <a:t>need</a:t>
            </a:r>
            <a:r>
              <a:rPr lang="nb-NO" sz="1600" dirty="0" smtClean="0">
                <a:effectLst/>
                <a:ea typeface="Times New Roman"/>
              </a:rPr>
              <a:t> to make a first order </a:t>
            </a:r>
            <a:r>
              <a:rPr lang="en-US" sz="1600" dirty="0" smtClean="0">
                <a:effectLst/>
                <a:ea typeface="Times New Roman"/>
              </a:rPr>
              <a:t>measurement</a:t>
            </a:r>
            <a:r>
              <a:rPr lang="nb-NO" sz="1600" dirty="0" smtClean="0">
                <a:effectLst/>
                <a:ea typeface="Times New Roman"/>
              </a:rPr>
              <a:t> in </a:t>
            </a:r>
            <a:r>
              <a:rPr lang="en-US" sz="1600" dirty="0" smtClean="0">
                <a:effectLst/>
                <a:ea typeface="Times New Roman"/>
              </a:rPr>
              <a:t>the</a:t>
            </a:r>
            <a:r>
              <a:rPr lang="nb-NO" sz="1600" dirty="0" smtClean="0">
                <a:effectLst/>
                <a:ea typeface="Times New Roman"/>
              </a:rPr>
              <a:t> visible </a:t>
            </a:r>
            <a:r>
              <a:rPr lang="en-US" sz="1600" dirty="0" smtClean="0">
                <a:effectLst/>
                <a:ea typeface="Times New Roman"/>
              </a:rPr>
              <a:t>spectral</a:t>
            </a:r>
            <a:r>
              <a:rPr lang="nb-NO" sz="1600" dirty="0" smtClean="0">
                <a:effectLst/>
                <a:ea typeface="Times New Roman"/>
              </a:rPr>
              <a:t> range 400 to 600 </a:t>
            </a:r>
            <a:r>
              <a:rPr lang="nb-NO" sz="1600" i="1" dirty="0" smtClean="0">
                <a:effectLst/>
                <a:ea typeface="Times New Roman"/>
              </a:rPr>
              <a:t>nm</a:t>
            </a:r>
            <a:r>
              <a:rPr lang="en-US" sz="1600" dirty="0" smtClean="0">
                <a:effectLst/>
                <a:ea typeface="Times New Roman"/>
              </a:rPr>
              <a:t>, then you will need to block out second </a:t>
            </a:r>
            <a:r>
              <a:rPr lang="nb-NO" sz="1600" dirty="0" smtClean="0">
                <a:effectLst/>
                <a:ea typeface="Times New Roman"/>
              </a:rPr>
              <a:t>order overlapping </a:t>
            </a:r>
            <a:r>
              <a:rPr lang="en-US" sz="1600" dirty="0" smtClean="0">
                <a:effectLst/>
                <a:ea typeface="Times New Roman"/>
              </a:rPr>
              <a:t>wavelengths</a:t>
            </a:r>
            <a:r>
              <a:rPr lang="nb-NO" sz="1600" dirty="0" smtClean="0">
                <a:effectLst/>
                <a:ea typeface="Times New Roman"/>
              </a:rPr>
              <a:t> from 200 to 300 </a:t>
            </a:r>
            <a:r>
              <a:rPr lang="nb-NO" sz="1600" i="1" dirty="0" smtClean="0">
                <a:effectLst/>
                <a:ea typeface="Times New Roman"/>
              </a:rPr>
              <a:t>nm</a:t>
            </a:r>
            <a:r>
              <a:rPr lang="nb-NO" sz="1600" dirty="0" smtClean="0">
                <a:effectLst/>
                <a:ea typeface="Times New Roman"/>
              </a:rPr>
              <a:t>.</a:t>
            </a:r>
            <a:endParaRPr lang="en-US" sz="1600" dirty="0"/>
          </a:p>
        </p:txBody>
      </p:sp>
      <p:sp>
        <p:nvSpPr>
          <p:cNvPr id="8" name="Rectangle 7"/>
          <p:cNvSpPr/>
          <p:nvPr/>
        </p:nvSpPr>
        <p:spPr>
          <a:xfrm>
            <a:off x="911497" y="2840490"/>
            <a:ext cx="3306270" cy="584775"/>
          </a:xfrm>
          <a:prstGeom prst="rect">
            <a:avLst/>
          </a:prstGeom>
        </p:spPr>
        <p:txBody>
          <a:bodyPr wrap="square">
            <a:spAutoFit/>
          </a:bodyPr>
          <a:lstStyle/>
          <a:p>
            <a:r>
              <a:rPr lang="en-US" sz="1600" dirty="0" smtClean="0">
                <a:effectLst/>
                <a:ea typeface="Times New Roman"/>
              </a:rPr>
              <a:t>Air at ground level absorbs light below ~190 </a:t>
            </a:r>
            <a:r>
              <a:rPr lang="en-US" sz="1600" i="1" dirty="0" smtClean="0">
                <a:effectLst/>
                <a:ea typeface="Times New Roman"/>
              </a:rPr>
              <a:t>nm</a:t>
            </a:r>
            <a:r>
              <a:rPr lang="en-US" sz="1600" dirty="0" smtClean="0">
                <a:effectLst/>
                <a:ea typeface="Times New Roman"/>
              </a:rPr>
              <a:t>. </a:t>
            </a:r>
            <a:endParaRPr lang="en-US" sz="1600" dirty="0"/>
          </a:p>
        </p:txBody>
      </p:sp>
      <p:sp>
        <p:nvSpPr>
          <p:cNvPr id="11" name="TextBox 10"/>
          <p:cNvSpPr txBox="1"/>
          <p:nvPr/>
        </p:nvSpPr>
        <p:spPr>
          <a:xfrm>
            <a:off x="946223" y="4725144"/>
            <a:ext cx="1826141" cy="338554"/>
          </a:xfrm>
          <a:prstGeom prst="rect">
            <a:avLst/>
          </a:prstGeom>
          <a:noFill/>
        </p:spPr>
        <p:txBody>
          <a:bodyPr wrap="none" rtlCol="0">
            <a:spAutoFit/>
          </a:bodyPr>
          <a:lstStyle/>
          <a:p>
            <a:r>
              <a:rPr lang="en-US" sz="1600" b="1" dirty="0" smtClean="0"/>
              <a:t>Resolving power</a:t>
            </a:r>
            <a:endParaRPr lang="en-US" sz="1600" b="1" dirty="0"/>
          </a:p>
        </p:txBody>
      </p:sp>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572307980"/>
              </p:ext>
            </p:extLst>
          </p:nvPr>
        </p:nvGraphicFramePr>
        <p:xfrm>
          <a:off x="2061473" y="5174656"/>
          <a:ext cx="1421782" cy="629646"/>
        </p:xfrm>
        <a:graphic>
          <a:graphicData uri="http://schemas.openxmlformats.org/presentationml/2006/ole">
            <mc:AlternateContent xmlns:mc="http://schemas.openxmlformats.org/markup-compatibility/2006">
              <mc:Choice xmlns:v="urn:schemas-microsoft-com:vml" Requires="v">
                <p:oleObj spid="_x0000_s13347" r:id="rId7" imgW="888614" imgH="393529" progId="Equation.3">
                  <p:embed/>
                </p:oleObj>
              </mc:Choice>
              <mc:Fallback>
                <p:oleObj r:id="rId7" imgW="888614" imgH="393529"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61473" y="5174656"/>
                        <a:ext cx="1421782" cy="6296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1115616" y="5805264"/>
            <a:ext cx="7336110" cy="1077218"/>
          </a:xfrm>
          <a:prstGeom prst="rect">
            <a:avLst/>
          </a:prstGeom>
        </p:spPr>
        <p:txBody>
          <a:bodyPr wrap="square">
            <a:spAutoFit/>
          </a:bodyPr>
          <a:lstStyle/>
          <a:p>
            <a:r>
              <a:rPr lang="en-US" sz="1600" dirty="0" smtClean="0">
                <a:effectLst/>
                <a:ea typeface="Times New Roman"/>
              </a:rPr>
              <a:t>It is a theoretical measure of a grating’s ability to separate adjacent spectral lines. </a:t>
            </a:r>
            <a:r>
              <a:rPr lang="en-US" sz="1600" dirty="0"/>
              <a:t>For example, a resolving power of </a:t>
            </a:r>
            <a:r>
              <a:rPr lang="en-US" sz="1600" i="1" dirty="0"/>
              <a:t>R=(600 grooves/mm)x12mm = 7200, </a:t>
            </a:r>
            <a:r>
              <a:rPr lang="en-US" sz="1600" dirty="0"/>
              <a:t>will result in </a:t>
            </a:r>
            <a:r>
              <a:rPr lang="en-US" sz="1600" i="1" dirty="0">
                <a:latin typeface="Symbol" panose="05050102010706020507" pitchFamily="18" charset="2"/>
              </a:rPr>
              <a:t>Dl</a:t>
            </a:r>
            <a:r>
              <a:rPr lang="en-US" sz="1600" i="1" dirty="0"/>
              <a:t>=0.07nm</a:t>
            </a:r>
            <a:r>
              <a:rPr lang="en-US" sz="1600" dirty="0"/>
              <a:t> at </a:t>
            </a:r>
            <a:r>
              <a:rPr lang="en-US" sz="1600" i="1" dirty="0">
                <a:latin typeface="Symbol" panose="05050102010706020507" pitchFamily="18" charset="2"/>
              </a:rPr>
              <a:t>l</a:t>
            </a:r>
            <a:r>
              <a:rPr lang="en-US" sz="1600" i="1" dirty="0"/>
              <a:t>=500nm</a:t>
            </a:r>
            <a:r>
              <a:rPr lang="en-US" sz="1600" dirty="0"/>
              <a:t> for </a:t>
            </a:r>
            <a:r>
              <a:rPr lang="en-US" sz="1600" i="1" dirty="0"/>
              <a:t>n=1</a:t>
            </a:r>
            <a:r>
              <a:rPr lang="en-US" sz="1600" dirty="0"/>
              <a:t>.</a:t>
            </a:r>
            <a:endParaRPr lang="nb-NO" sz="1600" dirty="0"/>
          </a:p>
          <a:p>
            <a:endParaRPr lang="en-US" sz="1600" dirty="0"/>
          </a:p>
        </p:txBody>
      </p:sp>
    </p:spTree>
    <p:extLst>
      <p:ext uri="{BB962C8B-B14F-4D97-AF65-F5344CB8AC3E}">
        <p14:creationId xmlns:p14="http://schemas.microsoft.com/office/powerpoint/2010/main" val="3498527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93813"/>
          </a:xfrm>
          <a:prstGeom prst="rect">
            <a:avLst/>
          </a:prstGeom>
          <a:noFill/>
          <a:extLst>
            <a:ext uri="{909E8E84-426E-40DD-AFC4-6F175D3DCCD1}">
              <a14:hiddenFill xmlns:a14="http://schemas.microsoft.com/office/drawing/2010/main">
                <a:solidFill>
                  <a:srgbClr val="FFFFFF"/>
                </a:solidFill>
              </a14:hiddenFill>
            </a:ext>
          </a:extLst>
        </p:spPr>
      </p:pic>
      <p:pic>
        <p:nvPicPr>
          <p:cNvPr id="49156" name="Picture 4" descr="NY_UNIS_logoPNG_transp_b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63" y="1385888"/>
            <a:ext cx="504825" cy="458787"/>
          </a:xfrm>
          <a:prstGeom prst="rect">
            <a:avLst/>
          </a:prstGeom>
          <a:noFill/>
          <a:extLst>
            <a:ext uri="{909E8E84-426E-40DD-AFC4-6F175D3DCCD1}">
              <a14:hiddenFill xmlns:a14="http://schemas.microsoft.com/office/drawing/2010/main">
                <a:solidFill>
                  <a:srgbClr val="FFFFFF"/>
                </a:solidFill>
              </a14:hiddenFill>
            </a:ext>
          </a:extLst>
        </p:spPr>
      </p:pic>
      <p:sp>
        <p:nvSpPr>
          <p:cNvPr id="49157" name="Rectangle 5"/>
          <p:cNvSpPr>
            <a:spLocks noChangeArrowheads="1"/>
          </p:cNvSpPr>
          <p:nvPr/>
        </p:nvSpPr>
        <p:spPr bwMode="auto">
          <a:xfrm>
            <a:off x="827088" y="1412875"/>
            <a:ext cx="21723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dirty="0" smtClean="0">
                <a:solidFill>
                  <a:srgbClr val="000000"/>
                </a:solidFill>
              </a:rPr>
              <a:t>Resolving power?</a:t>
            </a:r>
            <a:endParaRPr lang="en-US" altLang="en-US" dirty="0" smtClean="0">
              <a:solidFill>
                <a:srgbClr val="000000"/>
              </a:solidFill>
            </a:endParaRPr>
          </a:p>
        </p:txBody>
      </p:sp>
      <p:sp>
        <p:nvSpPr>
          <p:cNvPr id="4916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mtClean="0">
              <a:solidFill>
                <a:srgbClr val="000000"/>
              </a:solidFill>
            </a:endParaRPr>
          </a:p>
        </p:txBody>
      </p:sp>
      <p:graphicFrame>
        <p:nvGraphicFramePr>
          <p:cNvPr id="49160" name="Object 8"/>
          <p:cNvGraphicFramePr>
            <a:graphicFrameLocks noChangeAspect="1"/>
          </p:cNvGraphicFramePr>
          <p:nvPr/>
        </p:nvGraphicFramePr>
        <p:xfrm>
          <a:off x="0" y="0"/>
          <a:ext cx="771525" cy="200025"/>
        </p:xfrm>
        <a:graphic>
          <a:graphicData uri="http://schemas.openxmlformats.org/presentationml/2006/ole">
            <mc:AlternateContent xmlns:mc="http://schemas.openxmlformats.org/markup-compatibility/2006">
              <mc:Choice xmlns:v="urn:schemas-microsoft-com:vml" Requires="v">
                <p:oleObj spid="_x0000_s17464" name="Equation" r:id="rId6" imgW="774364" imgH="203112" progId="Equation.3">
                  <p:embed/>
                </p:oleObj>
              </mc:Choice>
              <mc:Fallback>
                <p:oleObj name="Equation" r:id="rId6" imgW="774364" imgH="20311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771525" cy="200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63" name="Rectangle 11"/>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mtClean="0">
              <a:solidFill>
                <a:srgbClr val="000000"/>
              </a:solidFill>
            </a:endParaRPr>
          </a:p>
        </p:txBody>
      </p:sp>
      <p:sp>
        <p:nvSpPr>
          <p:cNvPr id="49165" name="Rectangle 1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mtClean="0">
              <a:solidFill>
                <a:srgbClr val="000000"/>
              </a:solidFill>
            </a:endParaRPr>
          </a:p>
        </p:txBody>
      </p:sp>
      <p:sp>
        <p:nvSpPr>
          <p:cNvPr id="49167" name="Rectangle 15"/>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mtClean="0">
              <a:solidFill>
                <a:srgbClr val="000000"/>
              </a:solidFill>
            </a:endParaRPr>
          </a:p>
        </p:txBody>
      </p:sp>
      <p:sp>
        <p:nvSpPr>
          <p:cNvPr id="49169" name="Rectangle 17"/>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mtClean="0">
              <a:solidFill>
                <a:srgbClr val="000000"/>
              </a:solidFill>
            </a:endParaRPr>
          </a:p>
        </p:txBody>
      </p:sp>
      <p:grpSp>
        <p:nvGrpSpPr>
          <p:cNvPr id="49173" name="Group 21"/>
          <p:cNvGrpSpPr>
            <a:grpSpLocks/>
          </p:cNvGrpSpPr>
          <p:nvPr/>
        </p:nvGrpSpPr>
        <p:grpSpPr bwMode="auto">
          <a:xfrm>
            <a:off x="1116013" y="2060576"/>
            <a:ext cx="3959225" cy="1744663"/>
            <a:chOff x="690" y="1311"/>
            <a:chExt cx="2494" cy="1099"/>
          </a:xfrm>
        </p:grpSpPr>
        <p:graphicFrame>
          <p:nvGraphicFramePr>
            <p:cNvPr id="49158" name="Object 6"/>
            <p:cNvGraphicFramePr>
              <a:graphicFrameLocks noChangeAspect="1"/>
            </p:cNvGraphicFramePr>
            <p:nvPr>
              <p:extLst>
                <p:ext uri="{D42A27DB-BD31-4B8C-83A1-F6EECF244321}">
                  <p14:modId xmlns:p14="http://schemas.microsoft.com/office/powerpoint/2010/main" val="3921935071"/>
                </p:ext>
              </p:extLst>
            </p:nvPr>
          </p:nvGraphicFramePr>
          <p:xfrm>
            <a:off x="793" y="1661"/>
            <a:ext cx="947" cy="397"/>
          </p:xfrm>
          <a:graphic>
            <a:graphicData uri="http://schemas.openxmlformats.org/presentationml/2006/ole">
              <mc:AlternateContent xmlns:mc="http://schemas.openxmlformats.org/markup-compatibility/2006">
                <mc:Choice xmlns:v="urn:schemas-microsoft-com:vml" Requires="v">
                  <p:oleObj spid="_x0000_s17465" name="Equation" r:id="rId8" imgW="939392" imgH="393529" progId="Equation.3">
                    <p:embed/>
                  </p:oleObj>
                </mc:Choice>
                <mc:Fallback>
                  <p:oleObj name="Equation" r:id="rId8" imgW="939392"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 y="1661"/>
                          <a:ext cx="947" cy="3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2" name="Object 10"/>
            <p:cNvGraphicFramePr>
              <a:graphicFrameLocks noChangeAspect="1"/>
            </p:cNvGraphicFramePr>
            <p:nvPr>
              <p:extLst>
                <p:ext uri="{D42A27DB-BD31-4B8C-83A1-F6EECF244321}">
                  <p14:modId xmlns:p14="http://schemas.microsoft.com/office/powerpoint/2010/main" val="743423806"/>
                </p:ext>
              </p:extLst>
            </p:nvPr>
          </p:nvGraphicFramePr>
          <p:xfrm>
            <a:off x="793" y="2205"/>
            <a:ext cx="780" cy="205"/>
          </p:xfrm>
          <a:graphic>
            <a:graphicData uri="http://schemas.openxmlformats.org/presentationml/2006/ole">
              <mc:AlternateContent xmlns:mc="http://schemas.openxmlformats.org/markup-compatibility/2006">
                <mc:Choice xmlns:v="urn:schemas-microsoft-com:vml" Requires="v">
                  <p:oleObj spid="_x0000_s17466" name="Equation" r:id="rId10" imgW="774364" imgH="203112" progId="Equation.3">
                    <p:embed/>
                  </p:oleObj>
                </mc:Choice>
                <mc:Fallback>
                  <p:oleObj name="Equation" r:id="rId10" imgW="774364" imgH="20311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 y="2205"/>
                          <a:ext cx="780" cy="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2" name="Text Box 20"/>
            <p:cNvSpPr txBox="1">
              <a:spLocks noChangeArrowheads="1"/>
            </p:cNvSpPr>
            <p:nvPr/>
          </p:nvSpPr>
          <p:spPr bwMode="auto">
            <a:xfrm>
              <a:off x="690" y="1311"/>
              <a:ext cx="249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dirty="0" smtClean="0">
                  <a:solidFill>
                    <a:srgbClr val="000000"/>
                  </a:solidFill>
                </a:rPr>
                <a:t>Previously (several sources interference) </a:t>
              </a:r>
            </a:p>
          </p:txBody>
        </p:sp>
      </p:grpSp>
      <p:sp>
        <p:nvSpPr>
          <p:cNvPr id="49174" name="Text Box 22"/>
          <p:cNvSpPr txBox="1">
            <a:spLocks noChangeArrowheads="1"/>
          </p:cNvSpPr>
          <p:nvPr/>
        </p:nvSpPr>
        <p:spPr bwMode="auto">
          <a:xfrm>
            <a:off x="1166813" y="42402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mtClean="0">
              <a:solidFill>
                <a:srgbClr val="000000"/>
              </a:solidFill>
            </a:endParaRPr>
          </a:p>
        </p:txBody>
      </p:sp>
      <p:sp>
        <p:nvSpPr>
          <p:cNvPr id="4917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mtClean="0">
              <a:solidFill>
                <a:srgbClr val="000000"/>
              </a:solidFill>
            </a:endParaRPr>
          </a:p>
        </p:txBody>
      </p:sp>
      <p:graphicFrame>
        <p:nvGraphicFramePr>
          <p:cNvPr id="49175" name="Object 23"/>
          <p:cNvGraphicFramePr>
            <a:graphicFrameLocks noChangeAspect="1"/>
          </p:cNvGraphicFramePr>
          <p:nvPr/>
        </p:nvGraphicFramePr>
        <p:xfrm>
          <a:off x="0" y="0"/>
          <a:ext cx="885825" cy="390525"/>
        </p:xfrm>
        <a:graphic>
          <a:graphicData uri="http://schemas.openxmlformats.org/presentationml/2006/ole">
            <mc:AlternateContent xmlns:mc="http://schemas.openxmlformats.org/markup-compatibility/2006">
              <mc:Choice xmlns:v="urn:schemas-microsoft-com:vml" Requires="v">
                <p:oleObj spid="_x0000_s17467" name="Equation" r:id="rId11" imgW="888614" imgH="393529" progId="Equation.3">
                  <p:embed/>
                </p:oleObj>
              </mc:Choice>
              <mc:Fallback>
                <p:oleObj name="Equation" r:id="rId11" imgW="888614"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858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8"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mtClean="0">
              <a:solidFill>
                <a:srgbClr val="000000"/>
              </a:solidFill>
            </a:endParaRPr>
          </a:p>
        </p:txBody>
      </p:sp>
      <p:graphicFrame>
        <p:nvGraphicFramePr>
          <p:cNvPr id="49177" name="Object 25"/>
          <p:cNvGraphicFramePr>
            <a:graphicFrameLocks noChangeAspect="1"/>
          </p:cNvGraphicFramePr>
          <p:nvPr/>
        </p:nvGraphicFramePr>
        <p:xfrm>
          <a:off x="0" y="0"/>
          <a:ext cx="885825" cy="390525"/>
        </p:xfrm>
        <a:graphic>
          <a:graphicData uri="http://schemas.openxmlformats.org/presentationml/2006/ole">
            <mc:AlternateContent xmlns:mc="http://schemas.openxmlformats.org/markup-compatibility/2006">
              <mc:Choice xmlns:v="urn:schemas-microsoft-com:vml" Requires="v">
                <p:oleObj spid="_x0000_s17468" name="Equation" r:id="rId13" imgW="888614" imgH="393529" progId="Equation.3">
                  <p:embed/>
                </p:oleObj>
              </mc:Choice>
              <mc:Fallback>
                <p:oleObj name="Equation" r:id="rId13" imgW="888614"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858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9184" name="Group 32"/>
          <p:cNvGrpSpPr>
            <a:grpSpLocks/>
          </p:cNvGrpSpPr>
          <p:nvPr/>
        </p:nvGrpSpPr>
        <p:grpSpPr bwMode="auto">
          <a:xfrm>
            <a:off x="1166813" y="4240213"/>
            <a:ext cx="2062163" cy="1890712"/>
            <a:chOff x="735" y="2671"/>
            <a:chExt cx="1299" cy="1191"/>
          </a:xfrm>
        </p:grpSpPr>
        <p:graphicFrame>
          <p:nvGraphicFramePr>
            <p:cNvPr id="49164" name="Object 12"/>
            <p:cNvGraphicFramePr>
              <a:graphicFrameLocks noChangeAspect="1"/>
            </p:cNvGraphicFramePr>
            <p:nvPr>
              <p:extLst>
                <p:ext uri="{D42A27DB-BD31-4B8C-83A1-F6EECF244321}">
                  <p14:modId xmlns:p14="http://schemas.microsoft.com/office/powerpoint/2010/main" val="1748603488"/>
                </p:ext>
              </p:extLst>
            </p:nvPr>
          </p:nvGraphicFramePr>
          <p:xfrm>
            <a:off x="793" y="2976"/>
            <a:ext cx="1241" cy="397"/>
          </p:xfrm>
          <a:graphic>
            <a:graphicData uri="http://schemas.openxmlformats.org/presentationml/2006/ole">
              <mc:AlternateContent xmlns:mc="http://schemas.openxmlformats.org/markup-compatibility/2006">
                <mc:Choice xmlns:v="urn:schemas-microsoft-com:vml" Requires="v">
                  <p:oleObj spid="_x0000_s17469" name="Equation" r:id="rId14" imgW="1231366" imgH="393529" progId="Equation.3">
                    <p:embed/>
                  </p:oleObj>
                </mc:Choice>
                <mc:Fallback>
                  <p:oleObj name="Equation" r:id="rId14" imgW="1231366" imgH="393529"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3" y="2976"/>
                          <a:ext cx="1241" cy="3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166" name="Object 14"/>
            <p:cNvGraphicFramePr>
              <a:graphicFrameLocks noChangeAspect="1"/>
            </p:cNvGraphicFramePr>
            <p:nvPr>
              <p:extLst>
                <p:ext uri="{D42A27DB-BD31-4B8C-83A1-F6EECF244321}">
                  <p14:modId xmlns:p14="http://schemas.microsoft.com/office/powerpoint/2010/main" val="3052473448"/>
                </p:ext>
              </p:extLst>
            </p:nvPr>
          </p:nvGraphicFramePr>
          <p:xfrm>
            <a:off x="793" y="3657"/>
            <a:ext cx="1100" cy="205"/>
          </p:xfrm>
          <a:graphic>
            <a:graphicData uri="http://schemas.openxmlformats.org/presentationml/2006/ole">
              <mc:AlternateContent xmlns:mc="http://schemas.openxmlformats.org/markup-compatibility/2006">
                <mc:Choice xmlns:v="urn:schemas-microsoft-com:vml" Requires="v">
                  <p:oleObj spid="_x0000_s17470" name="Equation" r:id="rId16" imgW="1091726" imgH="203112" progId="Equation.3">
                    <p:embed/>
                  </p:oleObj>
                </mc:Choice>
                <mc:Fallback>
                  <p:oleObj name="Equation" r:id="rId16" imgW="1091726" imgH="203112"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93" y="3657"/>
                          <a:ext cx="1100" cy="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9" name="Text Box 27"/>
            <p:cNvSpPr txBox="1">
              <a:spLocks noChangeArrowheads="1"/>
            </p:cNvSpPr>
            <p:nvPr/>
          </p:nvSpPr>
          <p:spPr bwMode="auto">
            <a:xfrm>
              <a:off x="735" y="2671"/>
              <a:ext cx="94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dirty="0" smtClean="0">
                  <a:solidFill>
                    <a:srgbClr val="000000"/>
                  </a:solidFill>
                </a:rPr>
                <a:t>Differentiating:</a:t>
              </a:r>
            </a:p>
          </p:txBody>
        </p:sp>
      </p:grpSp>
      <p:grpSp>
        <p:nvGrpSpPr>
          <p:cNvPr id="49181" name="Group 29"/>
          <p:cNvGrpSpPr>
            <a:grpSpLocks/>
          </p:cNvGrpSpPr>
          <p:nvPr/>
        </p:nvGrpSpPr>
        <p:grpSpPr bwMode="auto">
          <a:xfrm>
            <a:off x="4595088" y="2679701"/>
            <a:ext cx="2808287" cy="1662113"/>
            <a:chOff x="3742" y="1646"/>
            <a:chExt cx="1769" cy="1047"/>
          </a:xfrm>
        </p:grpSpPr>
        <p:graphicFrame>
          <p:nvGraphicFramePr>
            <p:cNvPr id="49168" name="Object 16"/>
            <p:cNvGraphicFramePr>
              <a:graphicFrameLocks noChangeAspect="1"/>
            </p:cNvGraphicFramePr>
            <p:nvPr>
              <p:extLst>
                <p:ext uri="{D42A27DB-BD31-4B8C-83A1-F6EECF244321}">
                  <p14:modId xmlns:p14="http://schemas.microsoft.com/office/powerpoint/2010/main" val="2458867153"/>
                </p:ext>
              </p:extLst>
            </p:nvPr>
          </p:nvGraphicFramePr>
          <p:xfrm>
            <a:off x="3878" y="2296"/>
            <a:ext cx="1241" cy="397"/>
          </p:xfrm>
          <a:graphic>
            <a:graphicData uri="http://schemas.openxmlformats.org/presentationml/2006/ole">
              <mc:AlternateContent xmlns:mc="http://schemas.openxmlformats.org/markup-compatibility/2006">
                <mc:Choice xmlns:v="urn:schemas-microsoft-com:vml" Requires="v">
                  <p:oleObj spid="_x0000_s17471" name="Equation" r:id="rId18" imgW="1231366" imgH="393529" progId="Equation.3">
                    <p:embed/>
                  </p:oleObj>
                </mc:Choice>
                <mc:Fallback>
                  <p:oleObj name="Equation" r:id="rId18" imgW="1231366" imgH="393529"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78" y="2296"/>
                          <a:ext cx="1241" cy="3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80" name="Rectangle 28"/>
            <p:cNvSpPr>
              <a:spLocks noChangeArrowheads="1"/>
            </p:cNvSpPr>
            <p:nvPr/>
          </p:nvSpPr>
          <p:spPr bwMode="auto">
            <a:xfrm>
              <a:off x="3742" y="1646"/>
              <a:ext cx="1769" cy="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altLang="en-US" sz="1600" dirty="0" smtClean="0">
                  <a:solidFill>
                    <a:srgbClr val="000000"/>
                  </a:solidFill>
                </a:rPr>
                <a:t>The closest phase change from zero to maximum intensity: </a:t>
              </a:r>
            </a:p>
          </p:txBody>
        </p:sp>
      </p:grpSp>
      <p:grpSp>
        <p:nvGrpSpPr>
          <p:cNvPr id="49183" name="Group 31"/>
          <p:cNvGrpSpPr>
            <a:grpSpLocks/>
          </p:cNvGrpSpPr>
          <p:nvPr/>
        </p:nvGrpSpPr>
        <p:grpSpPr bwMode="auto">
          <a:xfrm>
            <a:off x="4724400" y="4797427"/>
            <a:ext cx="1422400" cy="1062038"/>
            <a:chOff x="3969" y="3113"/>
            <a:chExt cx="896" cy="669"/>
          </a:xfrm>
        </p:grpSpPr>
        <p:graphicFrame>
          <p:nvGraphicFramePr>
            <p:cNvPr id="49170" name="Object 18"/>
            <p:cNvGraphicFramePr>
              <a:graphicFrameLocks noChangeAspect="1"/>
            </p:cNvGraphicFramePr>
            <p:nvPr>
              <p:extLst>
                <p:ext uri="{D42A27DB-BD31-4B8C-83A1-F6EECF244321}">
                  <p14:modId xmlns:p14="http://schemas.microsoft.com/office/powerpoint/2010/main" val="847903500"/>
                </p:ext>
              </p:extLst>
            </p:nvPr>
          </p:nvGraphicFramePr>
          <p:xfrm>
            <a:off x="3969" y="3385"/>
            <a:ext cx="896" cy="397"/>
          </p:xfrm>
          <a:graphic>
            <a:graphicData uri="http://schemas.openxmlformats.org/presentationml/2006/ole">
              <mc:AlternateContent xmlns:mc="http://schemas.openxmlformats.org/markup-compatibility/2006">
                <mc:Choice xmlns:v="urn:schemas-microsoft-com:vml" Requires="v">
                  <p:oleObj spid="_x0000_s17472" name="Equation" r:id="rId20" imgW="888614" imgH="393529" progId="Equation.3">
                    <p:embed/>
                  </p:oleObj>
                </mc:Choice>
                <mc:Fallback>
                  <p:oleObj name="Equation" r:id="rId20" imgW="888614"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9" y="3385"/>
                          <a:ext cx="896" cy="3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82" name="Text Box 30"/>
            <p:cNvSpPr txBox="1">
              <a:spLocks noChangeArrowheads="1"/>
            </p:cNvSpPr>
            <p:nvPr/>
          </p:nvSpPr>
          <p:spPr bwMode="auto">
            <a:xfrm>
              <a:off x="3969" y="3113"/>
              <a:ext cx="863"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sz="1600" dirty="0" smtClean="0">
                  <a:solidFill>
                    <a:srgbClr val="000000"/>
                  </a:solidFill>
                </a:rPr>
                <a:t>Rearranging:</a:t>
              </a:r>
            </a:p>
          </p:txBody>
        </p:sp>
      </p:grpSp>
    </p:spTree>
    <p:extLst>
      <p:ext uri="{BB962C8B-B14F-4D97-AF65-F5344CB8AC3E}">
        <p14:creationId xmlns:p14="http://schemas.microsoft.com/office/powerpoint/2010/main" val="18995579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49173"/>
                                        </p:tgtEl>
                                        <p:attrNameLst>
                                          <p:attrName>style.visibility</p:attrName>
                                        </p:attrNameLst>
                                      </p:cBhvr>
                                      <p:to>
                                        <p:strVal val="visible"/>
                                      </p:to>
                                    </p:set>
                                    <p:anim calcmode="lin" valueType="num">
                                      <p:cBhvr additive="base">
                                        <p:cTn id="7" dur="500" fill="hold"/>
                                        <p:tgtEl>
                                          <p:spTgt spid="49173"/>
                                        </p:tgtEl>
                                        <p:attrNameLst>
                                          <p:attrName>ppt_x</p:attrName>
                                        </p:attrNameLst>
                                      </p:cBhvr>
                                      <p:tavLst>
                                        <p:tav tm="0">
                                          <p:val>
                                            <p:strVal val="0-#ppt_w/2"/>
                                          </p:val>
                                        </p:tav>
                                        <p:tav tm="100000">
                                          <p:val>
                                            <p:strVal val="#ppt_x"/>
                                          </p:val>
                                        </p:tav>
                                      </p:tavLst>
                                    </p:anim>
                                    <p:anim calcmode="lin" valueType="num">
                                      <p:cBhvr additive="base">
                                        <p:cTn id="8" dur="500" fill="hold"/>
                                        <p:tgtEl>
                                          <p:spTgt spid="4917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9184"/>
                                        </p:tgtEl>
                                        <p:attrNameLst>
                                          <p:attrName>style.visibility</p:attrName>
                                        </p:attrNameLst>
                                      </p:cBhvr>
                                      <p:to>
                                        <p:strVal val="visible"/>
                                      </p:to>
                                    </p:set>
                                    <p:anim calcmode="lin" valueType="num">
                                      <p:cBhvr additive="base">
                                        <p:cTn id="13" dur="500" fill="hold"/>
                                        <p:tgtEl>
                                          <p:spTgt spid="49184"/>
                                        </p:tgtEl>
                                        <p:attrNameLst>
                                          <p:attrName>ppt_x</p:attrName>
                                        </p:attrNameLst>
                                      </p:cBhvr>
                                      <p:tavLst>
                                        <p:tav tm="0">
                                          <p:val>
                                            <p:strVal val="0-#ppt_w/2"/>
                                          </p:val>
                                        </p:tav>
                                        <p:tav tm="100000">
                                          <p:val>
                                            <p:strVal val="#ppt_x"/>
                                          </p:val>
                                        </p:tav>
                                      </p:tavLst>
                                    </p:anim>
                                    <p:anim calcmode="lin" valueType="num">
                                      <p:cBhvr additive="base">
                                        <p:cTn id="14" dur="500" fill="hold"/>
                                        <p:tgtEl>
                                          <p:spTgt spid="4918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9181"/>
                                        </p:tgtEl>
                                        <p:attrNameLst>
                                          <p:attrName>style.visibility</p:attrName>
                                        </p:attrNameLst>
                                      </p:cBhvr>
                                      <p:to>
                                        <p:strVal val="visible"/>
                                      </p:to>
                                    </p:set>
                                    <p:anim calcmode="lin" valueType="num">
                                      <p:cBhvr additive="base">
                                        <p:cTn id="19" dur="500" fill="hold"/>
                                        <p:tgtEl>
                                          <p:spTgt spid="49181"/>
                                        </p:tgtEl>
                                        <p:attrNameLst>
                                          <p:attrName>ppt_x</p:attrName>
                                        </p:attrNameLst>
                                      </p:cBhvr>
                                      <p:tavLst>
                                        <p:tav tm="0">
                                          <p:val>
                                            <p:strVal val="1+#ppt_w/2"/>
                                          </p:val>
                                        </p:tav>
                                        <p:tav tm="100000">
                                          <p:val>
                                            <p:strVal val="#ppt_x"/>
                                          </p:val>
                                        </p:tav>
                                      </p:tavLst>
                                    </p:anim>
                                    <p:anim calcmode="lin" valueType="num">
                                      <p:cBhvr additive="base">
                                        <p:cTn id="20" dur="500" fill="hold"/>
                                        <p:tgtEl>
                                          <p:spTgt spid="4918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9183"/>
                                        </p:tgtEl>
                                        <p:attrNameLst>
                                          <p:attrName>style.visibility</p:attrName>
                                        </p:attrNameLst>
                                      </p:cBhvr>
                                      <p:to>
                                        <p:strVal val="visible"/>
                                      </p:to>
                                    </p:set>
                                    <p:anim calcmode="lin" valueType="num">
                                      <p:cBhvr additive="base">
                                        <p:cTn id="25" dur="500" fill="hold"/>
                                        <p:tgtEl>
                                          <p:spTgt spid="49183"/>
                                        </p:tgtEl>
                                        <p:attrNameLst>
                                          <p:attrName>ppt_x</p:attrName>
                                        </p:attrNameLst>
                                      </p:cBhvr>
                                      <p:tavLst>
                                        <p:tav tm="0">
                                          <p:val>
                                            <p:strVal val="#ppt_x"/>
                                          </p:val>
                                        </p:tav>
                                        <p:tav tm="100000">
                                          <p:val>
                                            <p:strVal val="#ppt_x"/>
                                          </p:val>
                                        </p:tav>
                                      </p:tavLst>
                                    </p:anim>
                                    <p:anim calcmode="lin" valueType="num">
                                      <p:cBhvr additive="base">
                                        <p:cTn id="26" dur="500" fill="hold"/>
                                        <p:tgtEl>
                                          <p:spTgt spid="491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91742" y="188640"/>
            <a:ext cx="2111475" cy="338554"/>
          </a:xfrm>
          <a:prstGeom prst="rect">
            <a:avLst/>
          </a:prstGeom>
          <a:noFill/>
        </p:spPr>
        <p:txBody>
          <a:bodyPr wrap="none" rtlCol="0">
            <a:spAutoFit/>
          </a:bodyPr>
          <a:lstStyle/>
          <a:p>
            <a:r>
              <a:rPr lang="en-US" sz="1600" b="1" dirty="0" smtClean="0"/>
              <a:t>Angular dispersion </a:t>
            </a:r>
            <a:endParaRPr lang="en-US" sz="1600" b="1" dirty="0"/>
          </a:p>
        </p:txBody>
      </p:sp>
      <p:sp>
        <p:nvSpPr>
          <p:cNvPr id="2" name="Rectangle 1"/>
          <p:cNvSpPr/>
          <p:nvPr/>
        </p:nvSpPr>
        <p:spPr>
          <a:xfrm>
            <a:off x="971600" y="620688"/>
            <a:ext cx="5926109" cy="338554"/>
          </a:xfrm>
          <a:prstGeom prst="rect">
            <a:avLst/>
          </a:prstGeom>
        </p:spPr>
        <p:txBody>
          <a:bodyPr wrap="none">
            <a:spAutoFit/>
          </a:bodyPr>
          <a:lstStyle/>
          <a:p>
            <a:r>
              <a:rPr lang="en-US" sz="1600" dirty="0" smtClean="0">
                <a:effectLst/>
                <a:ea typeface="Times New Roman"/>
              </a:rPr>
              <a:t>Differentiating the grating equation gives the angular dispersion</a:t>
            </a:r>
            <a:endParaRPr lang="en-US" sz="16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881359802"/>
              </p:ext>
            </p:extLst>
          </p:nvPr>
        </p:nvGraphicFramePr>
        <p:xfrm>
          <a:off x="3211150" y="1030539"/>
          <a:ext cx="1360850" cy="670269"/>
        </p:xfrm>
        <a:graphic>
          <a:graphicData uri="http://schemas.openxmlformats.org/presentationml/2006/ole">
            <mc:AlternateContent xmlns:mc="http://schemas.openxmlformats.org/markup-compatibility/2006">
              <mc:Choice xmlns:v="urn:schemas-microsoft-com:vml" Requires="v">
                <p:oleObj spid="_x0000_s14373" r:id="rId4" imgW="850531" imgH="418918" progId="Equation.3">
                  <p:embed/>
                </p:oleObj>
              </mc:Choice>
              <mc:Fallback>
                <p:oleObj r:id="rId4" imgW="850531" imgH="418918"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1150" y="1030539"/>
                        <a:ext cx="1360850" cy="6702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991742" y="1700808"/>
            <a:ext cx="7252665" cy="830997"/>
          </a:xfrm>
          <a:prstGeom prst="rect">
            <a:avLst/>
          </a:prstGeom>
        </p:spPr>
        <p:txBody>
          <a:bodyPr wrap="square">
            <a:spAutoFit/>
          </a:bodyPr>
          <a:lstStyle/>
          <a:p>
            <a:r>
              <a:rPr lang="en-US" sz="1600" dirty="0">
                <a:solidFill>
                  <a:srgbClr val="000000"/>
                </a:solidFill>
                <a:ea typeface="Times New Roman"/>
              </a:rPr>
              <a:t>It is a measure on how rays spread out in a diffracted angle per unit wavelength, and it plays a key role in the calculation of the instrumental bandpass. Note that the angular dispersion increases with order.</a:t>
            </a:r>
            <a:endParaRPr lang="nb-NO" sz="1600" dirty="0">
              <a:solidFill>
                <a:srgbClr val="000000"/>
              </a:solidFill>
              <a:ea typeface="Times New Roman"/>
            </a:endParaRPr>
          </a:p>
        </p:txBody>
      </p:sp>
      <p:sp>
        <p:nvSpPr>
          <p:cNvPr id="9" name="TextBox 8"/>
          <p:cNvSpPr txBox="1"/>
          <p:nvPr/>
        </p:nvSpPr>
        <p:spPr>
          <a:xfrm>
            <a:off x="1051991" y="2708920"/>
            <a:ext cx="1978427" cy="338554"/>
          </a:xfrm>
          <a:prstGeom prst="rect">
            <a:avLst/>
          </a:prstGeom>
          <a:noFill/>
        </p:spPr>
        <p:txBody>
          <a:bodyPr wrap="none" rtlCol="0">
            <a:spAutoFit/>
          </a:bodyPr>
          <a:lstStyle/>
          <a:p>
            <a:r>
              <a:rPr lang="en-US" sz="1600" b="1" dirty="0" smtClean="0"/>
              <a:t>Grating efficiency </a:t>
            </a:r>
            <a:endParaRPr lang="en-US" sz="1600" b="1"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999713280"/>
              </p:ext>
            </p:extLst>
          </p:nvPr>
        </p:nvGraphicFramePr>
        <p:xfrm>
          <a:off x="1380838" y="3212976"/>
          <a:ext cx="2560320" cy="1625600"/>
        </p:xfrm>
        <a:graphic>
          <a:graphicData uri="http://schemas.openxmlformats.org/presentationml/2006/ole">
            <mc:AlternateContent xmlns:mc="http://schemas.openxmlformats.org/markup-compatibility/2006">
              <mc:Choice xmlns:v="urn:schemas-microsoft-com:vml" Requires="v">
                <p:oleObj spid="_x0000_s14374" r:id="rId6" imgW="1600200" imgH="1016000" progId="Equation.3">
                  <p:embed/>
                </p:oleObj>
              </mc:Choice>
              <mc:Fallback>
                <p:oleObj r:id="rId6" imgW="1600200" imgH="10160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0838" y="3212976"/>
                        <a:ext cx="2560320" cy="162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83968" y="2718411"/>
            <a:ext cx="4087443" cy="2974183"/>
          </a:xfrm>
          <a:prstGeom prst="rect">
            <a:avLst/>
          </a:prstGeom>
        </p:spPr>
      </p:pic>
      <p:sp>
        <p:nvSpPr>
          <p:cNvPr id="11" name="Rectangle 10"/>
          <p:cNvSpPr/>
          <p:nvPr/>
        </p:nvSpPr>
        <p:spPr>
          <a:xfrm>
            <a:off x="1320154" y="5805264"/>
            <a:ext cx="7051258" cy="615553"/>
          </a:xfrm>
          <a:prstGeom prst="rect">
            <a:avLst/>
          </a:prstGeom>
        </p:spPr>
        <p:txBody>
          <a:bodyPr wrap="square">
            <a:spAutoFit/>
          </a:bodyPr>
          <a:lstStyle/>
          <a:p>
            <a:r>
              <a:rPr lang="en-GB" sz="1600" dirty="0" smtClean="0">
                <a:effectLst/>
                <a:ea typeface="Times New Roman"/>
              </a:rPr>
              <a:t>Theoretical efficiency for a grating with 600 </a:t>
            </a:r>
            <a:r>
              <a:rPr lang="en-GB" sz="1600" i="1" dirty="0" smtClean="0">
                <a:effectLst/>
                <a:ea typeface="Times New Roman"/>
              </a:rPr>
              <a:t>grooves / mm</a:t>
            </a:r>
            <a:r>
              <a:rPr lang="en-GB" sz="1600" dirty="0" smtClean="0">
                <a:effectLst/>
                <a:ea typeface="Times New Roman"/>
              </a:rPr>
              <a:t> and a blaze angle </a:t>
            </a:r>
            <a:r>
              <a:rPr lang="en-GB" i="1" dirty="0" smtClean="0">
                <a:effectLst/>
                <a:latin typeface="Symbol"/>
                <a:ea typeface="Times New Roman"/>
                <a:cs typeface="Times New Roman"/>
              </a:rPr>
              <a:t>w</a:t>
            </a:r>
            <a:r>
              <a:rPr lang="en-GB" i="1" baseline="-25000" dirty="0" smtClean="0">
                <a:effectLst/>
                <a:latin typeface="Times New Roman"/>
                <a:ea typeface="Times New Roman"/>
              </a:rPr>
              <a:t>b </a:t>
            </a:r>
            <a:r>
              <a:rPr lang="en-GB" dirty="0" smtClean="0">
                <a:effectLst/>
                <a:latin typeface="Times New Roman"/>
                <a:ea typeface="Times New Roman"/>
              </a:rPr>
              <a:t>= </a:t>
            </a:r>
            <a:r>
              <a:rPr lang="en-GB" i="1" dirty="0" smtClean="0">
                <a:effectLst/>
                <a:latin typeface="Symbol"/>
                <a:ea typeface="Times New Roman"/>
                <a:cs typeface="Times New Roman"/>
              </a:rPr>
              <a:t>a </a:t>
            </a:r>
            <a:r>
              <a:rPr lang="en-GB" dirty="0" smtClean="0">
                <a:effectLst/>
                <a:latin typeface="Times New Roman"/>
                <a:ea typeface="Times New Roman"/>
              </a:rPr>
              <a:t>=</a:t>
            </a:r>
            <a:r>
              <a:rPr lang="en-GB" i="1" dirty="0" smtClean="0">
                <a:effectLst/>
                <a:latin typeface="Times New Roman"/>
                <a:ea typeface="Times New Roman"/>
              </a:rPr>
              <a:t> </a:t>
            </a:r>
            <a:r>
              <a:rPr lang="en-GB" dirty="0" smtClean="0">
                <a:effectLst/>
                <a:latin typeface="Times New Roman"/>
                <a:ea typeface="Times New Roman"/>
              </a:rPr>
              <a:t>9.63</a:t>
            </a:r>
            <a:r>
              <a:rPr lang="en-GB" baseline="30000" dirty="0" smtClean="0">
                <a:effectLst/>
                <a:latin typeface="Times New Roman"/>
                <a:ea typeface="Times New Roman"/>
              </a:rPr>
              <a:t>o</a:t>
            </a:r>
            <a:r>
              <a:rPr lang="en-GB" i="1" dirty="0" smtClean="0">
                <a:effectLst/>
                <a:latin typeface="Times New Roman"/>
                <a:ea typeface="Times New Roman"/>
              </a:rPr>
              <a:t>.</a:t>
            </a:r>
            <a:r>
              <a:rPr lang="en-GB" dirty="0" smtClean="0">
                <a:effectLst/>
                <a:latin typeface="Times New Roman"/>
                <a:ea typeface="Times New Roman"/>
              </a:rPr>
              <a:t> </a:t>
            </a:r>
            <a:r>
              <a:rPr lang="en-GB" sz="1600" dirty="0" smtClean="0">
                <a:effectLst/>
                <a:ea typeface="Times New Roman"/>
              </a:rPr>
              <a:t>The blaze wavelength </a:t>
            </a:r>
            <a:r>
              <a:rPr lang="en-GB" i="1" dirty="0" smtClean="0">
                <a:effectLst/>
                <a:latin typeface="Symbol"/>
                <a:ea typeface="Times New Roman"/>
                <a:cs typeface="Times New Roman"/>
              </a:rPr>
              <a:t>l</a:t>
            </a:r>
            <a:r>
              <a:rPr lang="en-GB" i="1" baseline="-25000" dirty="0" smtClean="0">
                <a:effectLst/>
                <a:latin typeface="Times New Roman"/>
                <a:ea typeface="Times New Roman"/>
              </a:rPr>
              <a:t>b</a:t>
            </a:r>
            <a:r>
              <a:rPr lang="en-GB" dirty="0" smtClean="0">
                <a:effectLst/>
                <a:latin typeface="Times New Roman"/>
                <a:ea typeface="Times New Roman"/>
              </a:rPr>
              <a:t> </a:t>
            </a:r>
            <a:r>
              <a:rPr lang="en-GB" sz="1600" dirty="0" smtClean="0">
                <a:effectLst/>
                <a:ea typeface="Times New Roman"/>
              </a:rPr>
              <a:t>= 557.7 </a:t>
            </a:r>
            <a:r>
              <a:rPr lang="en-GB" sz="1600" i="1" dirty="0" smtClean="0">
                <a:effectLst/>
                <a:ea typeface="Times New Roman"/>
              </a:rPr>
              <a:t>nm</a:t>
            </a:r>
            <a:r>
              <a:rPr lang="en-GB" sz="1600" dirty="0" smtClean="0">
                <a:effectLst/>
                <a:ea typeface="Times New Roman"/>
              </a:rPr>
              <a:t> for </a:t>
            </a:r>
            <a:r>
              <a:rPr lang="en-GB" sz="1600" i="1" dirty="0" smtClean="0">
                <a:effectLst/>
                <a:ea typeface="Times New Roman"/>
              </a:rPr>
              <a:t>n</a:t>
            </a:r>
            <a:r>
              <a:rPr lang="en-GB" sz="1600" dirty="0" smtClean="0">
                <a:effectLst/>
                <a:ea typeface="Times New Roman"/>
              </a:rPr>
              <a:t> = 1.</a:t>
            </a:r>
            <a:endParaRPr lang="en-US" sz="1600" dirty="0"/>
          </a:p>
        </p:txBody>
      </p:sp>
      <p:graphicFrame>
        <p:nvGraphicFramePr>
          <p:cNvPr id="12" name="Object 11"/>
          <p:cNvGraphicFramePr>
            <a:graphicFrameLocks noChangeAspect="1"/>
          </p:cNvGraphicFramePr>
          <p:nvPr>
            <p:extLst>
              <p:ext uri="{D42A27DB-BD31-4B8C-83A1-F6EECF244321}">
                <p14:modId xmlns:p14="http://schemas.microsoft.com/office/powerpoint/2010/main" val="2789289491"/>
              </p:ext>
            </p:extLst>
          </p:nvPr>
        </p:nvGraphicFramePr>
        <p:xfrm>
          <a:off x="1763688" y="4869160"/>
          <a:ext cx="1604584" cy="690581"/>
        </p:xfrm>
        <a:graphic>
          <a:graphicData uri="http://schemas.openxmlformats.org/presentationml/2006/ole">
            <mc:AlternateContent xmlns:mc="http://schemas.openxmlformats.org/markup-compatibility/2006">
              <mc:Choice xmlns:v="urn:schemas-microsoft-com:vml" Requires="v">
                <p:oleObj spid="_x0000_s14375" name="Equation" r:id="rId9" imgW="1002865" imgH="431613" progId="Equation.3">
                  <p:embed/>
                </p:oleObj>
              </mc:Choice>
              <mc:Fallback>
                <p:oleObj name="Equation" r:id="rId9" imgW="1002865" imgH="431613" progId="Equation.3">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3688" y="4869160"/>
                        <a:ext cx="1604584" cy="69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91322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6" descr="https://productimages.edmundoptics.com/2709.gif?ver=6367036952676213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20712"/>
            <a:ext cx="4800600" cy="34004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sp>
        <p:nvSpPr>
          <p:cNvPr id="9" name="TextBox 8"/>
          <p:cNvSpPr txBox="1"/>
          <p:nvPr/>
        </p:nvSpPr>
        <p:spPr>
          <a:xfrm>
            <a:off x="899592" y="91371"/>
            <a:ext cx="2198038" cy="369332"/>
          </a:xfrm>
          <a:prstGeom prst="rect">
            <a:avLst/>
          </a:prstGeom>
          <a:noFill/>
        </p:spPr>
        <p:txBody>
          <a:bodyPr wrap="none" rtlCol="0">
            <a:spAutoFit/>
          </a:bodyPr>
          <a:lstStyle/>
          <a:p>
            <a:r>
              <a:rPr lang="en-US" b="1" dirty="0" smtClean="0">
                <a:solidFill>
                  <a:srgbClr val="000000"/>
                </a:solidFill>
              </a:rPr>
              <a:t>Grating efficiency </a:t>
            </a:r>
            <a:endParaRPr lang="en-US" b="1" dirty="0">
              <a:solidFill>
                <a:srgbClr val="000000"/>
              </a:solidFill>
            </a:endParaRPr>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srgbClr val="000000"/>
              </a:solidFill>
            </a:endParaRPr>
          </a:p>
        </p:txBody>
      </p:sp>
      <p:pic>
        <p:nvPicPr>
          <p:cNvPr id="19464" name="Picture 8" descr="https://productimages.edmundoptics.com/6803.jpg?ver=6367036964705184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677672"/>
            <a:ext cx="428765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902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3324" y="837923"/>
            <a:ext cx="5095875" cy="3000375"/>
          </a:xfrm>
          <a:prstGeom prst="rect">
            <a:avLst/>
          </a:prstGeom>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871364403"/>
              </p:ext>
            </p:extLst>
          </p:nvPr>
        </p:nvGraphicFramePr>
        <p:xfrm>
          <a:off x="827584" y="260648"/>
          <a:ext cx="4114800" cy="1249680"/>
        </p:xfrm>
        <a:graphic>
          <a:graphicData uri="http://schemas.openxmlformats.org/drawingml/2006/table">
            <a:tbl>
              <a:tblPr firstRow="1" firstCol="1" lastRow="1" lastCol="1" bandRow="1" bandCol="1"/>
              <a:tblGrid>
                <a:gridCol w="4114800"/>
              </a:tblGrid>
              <a:tr h="0">
                <a:tc>
                  <a:txBody>
                    <a:bodyPr/>
                    <a:lstStyle/>
                    <a:p>
                      <a:pPr>
                        <a:spcAft>
                          <a:spcPts val="0"/>
                        </a:spcAft>
                      </a:pPr>
                      <a:r>
                        <a:rPr lang="en-US" sz="1800" b="1" dirty="0" smtClean="0">
                          <a:effectLst/>
                          <a:latin typeface="+mn-lt"/>
                          <a:ea typeface="Times New Roman"/>
                        </a:rPr>
                        <a:t>DAY 1: BASIC </a:t>
                      </a:r>
                      <a:r>
                        <a:rPr lang="en-US" sz="1800" b="1" dirty="0">
                          <a:effectLst/>
                          <a:latin typeface="+mn-lt"/>
                          <a:ea typeface="Times New Roman"/>
                        </a:rPr>
                        <a:t>SPECTROSCOPY</a:t>
                      </a:r>
                      <a:endParaRPr lang="nb-NO" sz="1800" dirty="0">
                        <a:effectLst/>
                        <a:latin typeface="+mn-lt"/>
                        <a:ea typeface="Times New Roman"/>
                      </a:endParaRPr>
                    </a:p>
                  </a:txBody>
                  <a:tcPr marL="68580" marR="68580" marT="0" marB="0">
                    <a:lnL>
                      <a:noFill/>
                    </a:lnL>
                    <a:lnR>
                      <a:noFill/>
                    </a:lnR>
                    <a:lnT>
                      <a:noFill/>
                    </a:lnT>
                    <a:lnB>
                      <a:noFill/>
                    </a:lnB>
                  </a:tcPr>
                </a:tc>
              </a:tr>
              <a:tr h="0">
                <a:tc>
                  <a:txBody>
                    <a:bodyPr/>
                    <a:lstStyle/>
                    <a:p>
                      <a:pPr>
                        <a:spcAft>
                          <a:spcPts val="0"/>
                        </a:spcAft>
                      </a:pPr>
                      <a:r>
                        <a:rPr lang="en-US" sz="1600" dirty="0">
                          <a:solidFill>
                            <a:schemeClr val="tx1"/>
                          </a:solidFill>
                          <a:effectLst/>
                          <a:latin typeface="+mn-lt"/>
                          <a:ea typeface="Times New Roman"/>
                        </a:rPr>
                        <a:t>1.1 Light as waves</a:t>
                      </a:r>
                      <a:endParaRPr lang="nb-NO" sz="1600" dirty="0">
                        <a:solidFill>
                          <a:schemeClr val="tx1"/>
                        </a:solidFill>
                        <a:effectLst/>
                        <a:latin typeface="+mn-lt"/>
                        <a:ea typeface="Times New Roman"/>
                      </a:endParaRPr>
                    </a:p>
                    <a:p>
                      <a:pPr>
                        <a:spcAft>
                          <a:spcPts val="0"/>
                        </a:spcAft>
                      </a:pPr>
                      <a:r>
                        <a:rPr lang="en-US" sz="1600" b="0" dirty="0">
                          <a:effectLst/>
                          <a:latin typeface="+mn-lt"/>
                          <a:ea typeface="Times New Roman"/>
                        </a:rPr>
                        <a:t>1.2 Interference</a:t>
                      </a:r>
                      <a:endParaRPr lang="nb-NO" sz="1600" b="0" dirty="0">
                        <a:effectLst/>
                        <a:latin typeface="+mn-lt"/>
                        <a:ea typeface="Times New Roman"/>
                      </a:endParaRPr>
                    </a:p>
                    <a:p>
                      <a:pPr>
                        <a:spcAft>
                          <a:spcPts val="0"/>
                        </a:spcAft>
                      </a:pPr>
                      <a:r>
                        <a:rPr lang="en-US" sz="1600" b="0" dirty="0">
                          <a:effectLst/>
                          <a:latin typeface="+mn-lt"/>
                          <a:ea typeface="Times New Roman"/>
                        </a:rPr>
                        <a:t>1.3 Diffraction</a:t>
                      </a:r>
                      <a:endParaRPr lang="nb-NO" sz="1600" b="0" dirty="0">
                        <a:effectLst/>
                        <a:latin typeface="+mn-lt"/>
                        <a:ea typeface="Times New Roman"/>
                      </a:endParaRPr>
                    </a:p>
                    <a:p>
                      <a:pPr>
                        <a:spcAft>
                          <a:spcPts val="0"/>
                        </a:spcAft>
                      </a:pPr>
                      <a:r>
                        <a:rPr lang="en-US" sz="1600" b="1" dirty="0">
                          <a:effectLst/>
                          <a:latin typeface="+mn-lt"/>
                          <a:ea typeface="Times New Roman"/>
                        </a:rPr>
                        <a:t>1.4 The GRISM</a:t>
                      </a:r>
                      <a:endParaRPr lang="nb-NO" sz="1600" b="1" dirty="0">
                        <a:effectLst/>
                        <a:latin typeface="+mn-lt"/>
                        <a:ea typeface="Times New Roman"/>
                      </a:endParaRPr>
                    </a:p>
                  </a:txBody>
                  <a:tcPr marL="68580" marR="68580" marT="0" marB="0">
                    <a:lnL>
                      <a:noFill/>
                    </a:lnL>
                    <a:lnR>
                      <a:noFill/>
                    </a:lnR>
                    <a:lnT>
                      <a:noFill/>
                    </a:lnT>
                    <a:lnB>
                      <a:noFill/>
                    </a:lnB>
                    <a:noFill/>
                  </a:tcPr>
                </a:tc>
              </a:tr>
            </a:tbl>
          </a:graphicData>
        </a:graphic>
      </p:graphicFrame>
      <p:sp>
        <p:nvSpPr>
          <p:cNvPr id="5" name="TextBox 4"/>
          <p:cNvSpPr txBox="1"/>
          <p:nvPr/>
        </p:nvSpPr>
        <p:spPr>
          <a:xfrm>
            <a:off x="899592" y="2001339"/>
            <a:ext cx="1800493" cy="369332"/>
          </a:xfrm>
          <a:prstGeom prst="rect">
            <a:avLst/>
          </a:prstGeom>
          <a:noFill/>
        </p:spPr>
        <p:txBody>
          <a:bodyPr wrap="none" rtlCol="0">
            <a:spAutoFit/>
          </a:bodyPr>
          <a:lstStyle/>
          <a:p>
            <a:r>
              <a:rPr lang="en-US" b="1" dirty="0" smtClean="0"/>
              <a:t>1.4 The GRISM</a:t>
            </a:r>
            <a:endParaRPr lang="en-US" b="1" dirty="0"/>
          </a:p>
        </p:txBody>
      </p:sp>
      <p:sp>
        <p:nvSpPr>
          <p:cNvPr id="3" name="Rectangle 2"/>
          <p:cNvSpPr/>
          <p:nvPr/>
        </p:nvSpPr>
        <p:spPr>
          <a:xfrm>
            <a:off x="899592" y="2505670"/>
            <a:ext cx="3672408" cy="1077218"/>
          </a:xfrm>
          <a:prstGeom prst="rect">
            <a:avLst/>
          </a:prstGeom>
        </p:spPr>
        <p:txBody>
          <a:bodyPr wrap="square">
            <a:spAutoFit/>
          </a:bodyPr>
          <a:lstStyle/>
          <a:p>
            <a:r>
              <a:rPr lang="en-US" sz="1600" dirty="0" smtClean="0">
                <a:effectLst/>
                <a:ea typeface="Times New Roman"/>
              </a:rPr>
              <a:t>A prism stacked in series with a transmission grating forms a diffractive element known as the GRISM or the Carpenters prism.</a:t>
            </a:r>
            <a:endParaRPr lang="en-US" sz="1600" dirty="0"/>
          </a:p>
        </p:txBody>
      </p:sp>
      <p:sp>
        <p:nvSpPr>
          <p:cNvPr id="8" name="TextBox 7"/>
          <p:cNvSpPr txBox="1"/>
          <p:nvPr/>
        </p:nvSpPr>
        <p:spPr>
          <a:xfrm>
            <a:off x="921514" y="3717032"/>
            <a:ext cx="1585690" cy="338554"/>
          </a:xfrm>
          <a:prstGeom prst="rect">
            <a:avLst/>
          </a:prstGeom>
          <a:noFill/>
        </p:spPr>
        <p:txBody>
          <a:bodyPr wrap="none" rtlCol="0">
            <a:spAutoFit/>
          </a:bodyPr>
          <a:lstStyle/>
          <a:p>
            <a:r>
              <a:rPr lang="en-US" sz="1600" b="1" dirty="0" smtClean="0"/>
              <a:t>Key equations</a:t>
            </a:r>
            <a:endParaRPr lang="en-US" sz="1600" b="1"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525932420"/>
              </p:ext>
            </p:extLst>
          </p:nvPr>
        </p:nvGraphicFramePr>
        <p:xfrm>
          <a:off x="3027680" y="4063190"/>
          <a:ext cx="1544320" cy="386080"/>
        </p:xfrm>
        <a:graphic>
          <a:graphicData uri="http://schemas.openxmlformats.org/presentationml/2006/ole">
            <mc:AlternateContent xmlns:mc="http://schemas.openxmlformats.org/markup-compatibility/2006">
              <mc:Choice xmlns:v="urn:schemas-microsoft-com:vml" Requires="v">
                <p:oleObj spid="_x0000_s16438" r:id="rId5" imgW="965200" imgH="241300" progId="Equation.3">
                  <p:embed/>
                </p:oleObj>
              </mc:Choice>
              <mc:Fallback>
                <p:oleObj r:id="rId5" imgW="965200" imgH="241300"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7680" y="4063190"/>
                        <a:ext cx="1544320" cy="386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1043608" y="4063190"/>
            <a:ext cx="1145955" cy="338554"/>
          </a:xfrm>
          <a:prstGeom prst="rect">
            <a:avLst/>
          </a:prstGeom>
          <a:noFill/>
        </p:spPr>
        <p:txBody>
          <a:bodyPr wrap="none" rtlCol="0">
            <a:spAutoFit/>
          </a:bodyPr>
          <a:lstStyle/>
          <a:p>
            <a:r>
              <a:rPr lang="en-US" sz="1600" dirty="0" smtClean="0"/>
              <a:t>Snell’s law</a:t>
            </a:r>
            <a:endParaRPr lang="en-US" sz="1600" dirty="0"/>
          </a:p>
        </p:txBody>
      </p:sp>
      <p:sp>
        <p:nvSpPr>
          <p:cNvPr id="13" name="TextBox 12"/>
          <p:cNvSpPr txBox="1"/>
          <p:nvPr/>
        </p:nvSpPr>
        <p:spPr>
          <a:xfrm>
            <a:off x="1087848" y="4589749"/>
            <a:ext cx="1764714" cy="338554"/>
          </a:xfrm>
          <a:prstGeom prst="rect">
            <a:avLst/>
          </a:prstGeom>
          <a:noFill/>
        </p:spPr>
        <p:txBody>
          <a:bodyPr wrap="none" rtlCol="0">
            <a:spAutoFit/>
          </a:bodyPr>
          <a:lstStyle/>
          <a:p>
            <a:r>
              <a:rPr lang="en-US" sz="1600" dirty="0" smtClean="0"/>
              <a:t>Cauchy’s formula</a:t>
            </a:r>
            <a:endParaRPr lang="en-US" sz="1600" dirty="0"/>
          </a:p>
        </p:txBody>
      </p:sp>
      <p:sp>
        <p:nvSpPr>
          <p:cNvPr id="10"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635147630"/>
              </p:ext>
            </p:extLst>
          </p:nvPr>
        </p:nvGraphicFramePr>
        <p:xfrm>
          <a:off x="2987824" y="4444203"/>
          <a:ext cx="1279605" cy="629646"/>
        </p:xfrm>
        <a:graphic>
          <a:graphicData uri="http://schemas.openxmlformats.org/presentationml/2006/ole">
            <mc:AlternateContent xmlns:mc="http://schemas.openxmlformats.org/markup-compatibility/2006">
              <mc:Choice xmlns:v="urn:schemas-microsoft-com:vml" Requires="v">
                <p:oleObj spid="_x0000_s16439" r:id="rId7" imgW="799753" imgH="393529" progId="Equation.3">
                  <p:embed/>
                </p:oleObj>
              </mc:Choice>
              <mc:Fallback>
                <p:oleObj r:id="rId7" imgW="799753" imgH="393529"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4444203"/>
                        <a:ext cx="1279605" cy="6296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748551439"/>
              </p:ext>
            </p:extLst>
          </p:nvPr>
        </p:nvGraphicFramePr>
        <p:xfrm>
          <a:off x="2172831" y="5517232"/>
          <a:ext cx="4104640" cy="386080"/>
        </p:xfrm>
        <a:graphic>
          <a:graphicData uri="http://schemas.openxmlformats.org/presentationml/2006/ole">
            <mc:AlternateContent xmlns:mc="http://schemas.openxmlformats.org/markup-compatibility/2006">
              <mc:Choice xmlns:v="urn:schemas-microsoft-com:vml" Requires="v">
                <p:oleObj spid="_x0000_s16440" r:id="rId9" imgW="2565400" imgH="241300" progId="Equation.3">
                  <p:embed/>
                </p:oleObj>
              </mc:Choice>
              <mc:Fallback>
                <p:oleObj r:id="rId9" imgW="2565400" imgH="241300" progId="Equation.3">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2831" y="5517232"/>
                        <a:ext cx="4104640" cy="386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1096377" y="5098452"/>
            <a:ext cx="2896947" cy="338554"/>
          </a:xfrm>
          <a:prstGeom prst="rect">
            <a:avLst/>
          </a:prstGeom>
          <a:noFill/>
        </p:spPr>
        <p:txBody>
          <a:bodyPr wrap="none" rtlCol="0">
            <a:spAutoFit/>
          </a:bodyPr>
          <a:lstStyle/>
          <a:p>
            <a:r>
              <a:rPr lang="en-US" sz="1600" dirty="0" smtClean="0"/>
              <a:t>The modified grating equation</a:t>
            </a:r>
            <a:endParaRPr lang="en-US" sz="1600" dirty="0"/>
          </a:p>
        </p:txBody>
      </p:sp>
      <p:sp>
        <p:nvSpPr>
          <p:cNvPr id="16" name="Rectangle 15"/>
          <p:cNvSpPr/>
          <p:nvPr/>
        </p:nvSpPr>
        <p:spPr>
          <a:xfrm>
            <a:off x="1018456" y="5959513"/>
            <a:ext cx="7946032" cy="584775"/>
          </a:xfrm>
          <a:prstGeom prst="rect">
            <a:avLst/>
          </a:prstGeom>
        </p:spPr>
        <p:txBody>
          <a:bodyPr wrap="square">
            <a:spAutoFit/>
          </a:bodyPr>
          <a:lstStyle/>
          <a:p>
            <a:r>
              <a:rPr lang="en-US" sz="1600" dirty="0" smtClean="0">
                <a:ea typeface="Times New Roman"/>
              </a:rPr>
              <a:t>Note </a:t>
            </a:r>
            <a:r>
              <a:rPr lang="en-US" sz="1600" dirty="0" smtClean="0">
                <a:effectLst/>
                <a:ea typeface="Times New Roman"/>
              </a:rPr>
              <a:t>that a prism disperses blue light more than red, whereas the grating diffracts red light more than blue.</a:t>
            </a:r>
            <a:endParaRPr lang="en-US" sz="1600" dirty="0"/>
          </a:p>
        </p:txBody>
      </p:sp>
      <p:sp>
        <p:nvSpPr>
          <p:cNvPr id="1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2277439584"/>
              </p:ext>
            </p:extLst>
          </p:nvPr>
        </p:nvGraphicFramePr>
        <p:xfrm>
          <a:off x="6084168" y="4619115"/>
          <a:ext cx="1259293" cy="324979"/>
        </p:xfrm>
        <a:graphic>
          <a:graphicData uri="http://schemas.openxmlformats.org/presentationml/2006/ole">
            <mc:AlternateContent xmlns:mc="http://schemas.openxmlformats.org/markup-compatibility/2006">
              <mc:Choice xmlns:v="urn:schemas-microsoft-com:vml" Requires="v">
                <p:oleObj spid="_x0000_s16441" r:id="rId11" imgW="787058" imgH="203112" progId="Equation.3">
                  <p:embed/>
                </p:oleObj>
              </mc:Choice>
              <mc:Fallback>
                <p:oleObj r:id="rId11" imgW="787058" imgH="203112" progId="Equation.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4168" y="4619115"/>
                        <a:ext cx="1259293" cy="3249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5147773" y="4072681"/>
            <a:ext cx="2738250" cy="338554"/>
          </a:xfrm>
          <a:prstGeom prst="rect">
            <a:avLst/>
          </a:prstGeom>
          <a:noFill/>
        </p:spPr>
        <p:txBody>
          <a:bodyPr wrap="none" rtlCol="0">
            <a:spAutoFit/>
          </a:bodyPr>
          <a:lstStyle/>
          <a:p>
            <a:r>
              <a:rPr lang="en-US" sz="1600" dirty="0" smtClean="0"/>
              <a:t>Straight through wavelength</a:t>
            </a:r>
            <a:endParaRPr lang="en-US" sz="1600" dirty="0"/>
          </a:p>
        </p:txBody>
      </p:sp>
    </p:spTree>
    <p:extLst>
      <p:ext uri="{BB962C8B-B14F-4D97-AF65-F5344CB8AC3E}">
        <p14:creationId xmlns:p14="http://schemas.microsoft.com/office/powerpoint/2010/main" val="4176162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9381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1259632" y="1556792"/>
            <a:ext cx="4572000" cy="1315305"/>
            <a:chOff x="1043608" y="1412776"/>
            <a:chExt cx="4572000" cy="1315305"/>
          </a:xfrm>
        </p:grpSpPr>
        <p:sp>
          <p:nvSpPr>
            <p:cNvPr id="9" name="Rectangle 8"/>
            <p:cNvSpPr/>
            <p:nvPr/>
          </p:nvSpPr>
          <p:spPr>
            <a:xfrm>
              <a:off x="1043608" y="1412776"/>
              <a:ext cx="4572000" cy="977191"/>
            </a:xfrm>
            <a:prstGeom prst="rect">
              <a:avLst/>
            </a:prstGeom>
          </p:spPr>
          <p:txBody>
            <a:bodyPr>
              <a:spAutoFit/>
            </a:bodyPr>
            <a:lstStyle/>
            <a:p>
              <a:pPr>
                <a:lnSpc>
                  <a:spcPct val="115000"/>
                </a:lnSpc>
                <a:spcAft>
                  <a:spcPts val="1000"/>
                </a:spcAft>
              </a:pPr>
              <a:r>
                <a:rPr lang="en-US" b="1" dirty="0" smtClean="0">
                  <a:effectLst/>
                  <a:ea typeface="Calibri"/>
                  <a:cs typeface="Times New Roman"/>
                </a:rPr>
                <a:t>Lecture plan: </a:t>
              </a:r>
              <a:br>
                <a:rPr lang="en-US" b="1" dirty="0" smtClean="0">
                  <a:effectLst/>
                  <a:ea typeface="Calibri"/>
                  <a:cs typeface="Times New Roman"/>
                </a:rPr>
              </a:br>
              <a:r>
                <a:rPr lang="en-US" sz="1600" b="1" dirty="0" smtClean="0">
                  <a:effectLst/>
                  <a:ea typeface="Calibri"/>
                  <a:cs typeface="Times New Roman"/>
                </a:rPr>
                <a:t>TTK20 Hyperspectral remote sensing </a:t>
              </a:r>
              <a:br>
                <a:rPr lang="en-US" sz="1600" b="1" dirty="0" smtClean="0">
                  <a:effectLst/>
                  <a:ea typeface="Calibri"/>
                  <a:cs typeface="Times New Roman"/>
                </a:rPr>
              </a:br>
              <a:r>
                <a:rPr lang="en-US" sz="1600" b="1" dirty="0" smtClean="0">
                  <a:effectLst/>
                  <a:ea typeface="Calibri"/>
                  <a:cs typeface="Times New Roman"/>
                </a:rPr>
                <a:t>Module 1</a:t>
              </a:r>
              <a:endParaRPr lang="nb-NO" sz="1600" dirty="0">
                <a:effectLst/>
                <a:ea typeface="Calibri"/>
                <a:cs typeface="Times New Roman"/>
              </a:endParaRPr>
            </a:p>
          </p:txBody>
        </p:sp>
        <p:sp>
          <p:nvSpPr>
            <p:cNvPr id="10" name="Rectangle 9"/>
            <p:cNvSpPr/>
            <p:nvPr/>
          </p:nvSpPr>
          <p:spPr>
            <a:xfrm>
              <a:off x="1043608" y="2376703"/>
              <a:ext cx="4233851" cy="351378"/>
            </a:xfrm>
            <a:prstGeom prst="rect">
              <a:avLst/>
            </a:prstGeom>
          </p:spPr>
          <p:txBody>
            <a:bodyPr wrap="none">
              <a:spAutoFit/>
            </a:bodyPr>
            <a:lstStyle/>
            <a:p>
              <a:pPr>
                <a:lnSpc>
                  <a:spcPct val="115000"/>
                </a:lnSpc>
                <a:spcAft>
                  <a:spcPts val="1000"/>
                </a:spcAft>
              </a:pPr>
              <a:r>
                <a:rPr lang="en-US" sz="1600" b="1" dirty="0" smtClean="0">
                  <a:effectLst/>
                  <a:ea typeface="Calibri"/>
                  <a:cs typeface="Times New Roman"/>
                </a:rPr>
                <a:t>Instructor: </a:t>
              </a:r>
              <a:r>
                <a:rPr lang="en-US" sz="1600" dirty="0" smtClean="0">
                  <a:effectLst/>
                  <a:ea typeface="Calibri"/>
                  <a:cs typeface="Times New Roman"/>
                </a:rPr>
                <a:t>Adjunct Professor Fred Sigernes</a:t>
              </a:r>
              <a:endParaRPr lang="nb-NO" sz="1600" dirty="0">
                <a:effectLst/>
                <a:ea typeface="Calibri"/>
                <a:cs typeface="Times New Roman"/>
              </a:endParaRPr>
            </a:p>
          </p:txBody>
        </p:sp>
      </p:grpSp>
      <p:graphicFrame>
        <p:nvGraphicFramePr>
          <p:cNvPr id="13" name="Table 12"/>
          <p:cNvGraphicFramePr>
            <a:graphicFrameLocks noGrp="1"/>
          </p:cNvGraphicFramePr>
          <p:nvPr>
            <p:extLst>
              <p:ext uri="{D42A27DB-BD31-4B8C-83A1-F6EECF244321}">
                <p14:modId xmlns:p14="http://schemas.microsoft.com/office/powerpoint/2010/main" val="1340811001"/>
              </p:ext>
            </p:extLst>
          </p:nvPr>
        </p:nvGraphicFramePr>
        <p:xfrm>
          <a:off x="1619672" y="2879664"/>
          <a:ext cx="6109970" cy="841248"/>
        </p:xfrm>
        <a:graphic>
          <a:graphicData uri="http://schemas.openxmlformats.org/drawingml/2006/table">
            <a:tbl>
              <a:tblPr firstRow="1" firstCol="1" bandRow="1"/>
              <a:tblGrid>
                <a:gridCol w="1944216"/>
                <a:gridCol w="4165754"/>
              </a:tblGrid>
              <a:tr h="0">
                <a:tc>
                  <a:txBody>
                    <a:bodyPr/>
                    <a:lstStyle/>
                    <a:p>
                      <a:pPr>
                        <a:lnSpc>
                          <a:spcPct val="115000"/>
                        </a:lnSpc>
                        <a:spcAft>
                          <a:spcPts val="0"/>
                        </a:spcAft>
                      </a:pPr>
                      <a:r>
                        <a:rPr lang="nb-NO" sz="1600" b="1" dirty="0" smtClean="0">
                          <a:effectLst/>
                          <a:latin typeface="+mn-lt"/>
                          <a:ea typeface="Calibri"/>
                          <a:cs typeface="Times New Roman"/>
                        </a:rPr>
                        <a:t>Day 1</a:t>
                      </a:r>
                      <a:endParaRPr lang="nb-NO" sz="1600" b="1" dirty="0">
                        <a:effectLst/>
                        <a:latin typeface="+mn-lt"/>
                        <a:ea typeface="Calibri"/>
                        <a:cs typeface="Times New Roman"/>
                      </a:endParaRPr>
                    </a:p>
                  </a:txBody>
                  <a:tcPr marL="68580" marR="68580" marT="0" marB="0">
                    <a:lnL>
                      <a:noFill/>
                    </a:lnL>
                    <a:lnR>
                      <a:noFill/>
                    </a:lnR>
                    <a:lnT>
                      <a:noFill/>
                    </a:lnT>
                    <a:lnB>
                      <a:noFill/>
                    </a:lnB>
                    <a:solidFill>
                      <a:schemeClr val="bg1"/>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nb-NO" sz="1600" dirty="0" smtClean="0">
                        <a:effectLst/>
                        <a:ea typeface="Calibri"/>
                        <a:cs typeface="Times New Roman"/>
                      </a:endParaRPr>
                    </a:p>
                  </a:txBody>
                  <a:tcPr marL="68580" marR="68580" marT="0" marB="0">
                    <a:lnL>
                      <a:noFill/>
                    </a:lnL>
                    <a:lnR>
                      <a:noFill/>
                    </a:lnR>
                    <a:lnT>
                      <a:noFill/>
                    </a:lnT>
                    <a:lnB>
                      <a:noFill/>
                    </a:lnB>
                    <a:solidFill>
                      <a:schemeClr val="bg1"/>
                    </a:solidFill>
                  </a:tcPr>
                </a:tc>
              </a:tr>
              <a:tr h="0">
                <a:tc>
                  <a:txBody>
                    <a:bodyPr/>
                    <a:lstStyle/>
                    <a:p>
                      <a:pPr>
                        <a:lnSpc>
                          <a:spcPct val="115000"/>
                        </a:lnSpc>
                        <a:spcAft>
                          <a:spcPts val="0"/>
                        </a:spcAft>
                      </a:pPr>
                      <a:r>
                        <a:rPr lang="en-US" sz="1600" dirty="0">
                          <a:effectLst/>
                          <a:latin typeface="+mn-lt"/>
                          <a:ea typeface="Calibri"/>
                          <a:cs typeface="Times New Roman"/>
                        </a:rPr>
                        <a:t>09:15 – </a:t>
                      </a:r>
                      <a:r>
                        <a:rPr lang="en-US" sz="1600" dirty="0" smtClean="0">
                          <a:effectLst/>
                          <a:latin typeface="+mn-lt"/>
                          <a:ea typeface="Calibri"/>
                          <a:cs typeface="Times New Roman"/>
                        </a:rPr>
                        <a:t>11:00</a:t>
                      </a:r>
                      <a:endParaRPr lang="nb-NO" sz="1600" dirty="0">
                        <a:effectLst/>
                        <a:latin typeface="+mn-lt"/>
                        <a:ea typeface="Calibri"/>
                        <a:cs typeface="Times New Roman"/>
                      </a:endParaRPr>
                    </a:p>
                  </a:txBody>
                  <a:tcPr marL="68580" marR="68580" marT="0" marB="0">
                    <a:lnL>
                      <a:noFill/>
                    </a:lnL>
                    <a:lnR>
                      <a:noFill/>
                    </a:lnR>
                    <a:lnT>
                      <a:noFill/>
                    </a:lnT>
                    <a:lnB>
                      <a:noFill/>
                    </a:lnB>
                    <a:solidFill>
                      <a:schemeClr val="bg1"/>
                    </a:solidFill>
                  </a:tcPr>
                </a:tc>
                <a:tc>
                  <a:txBody>
                    <a:bodyPr/>
                    <a:lstStyle/>
                    <a:p>
                      <a:pPr>
                        <a:lnSpc>
                          <a:spcPct val="115000"/>
                        </a:lnSpc>
                        <a:spcAft>
                          <a:spcPts val="0"/>
                        </a:spcAft>
                      </a:pPr>
                      <a:r>
                        <a:rPr lang="en-US" sz="1600" b="1" dirty="0">
                          <a:effectLst/>
                          <a:latin typeface="+mn-lt"/>
                          <a:ea typeface="Calibri"/>
                          <a:cs typeface="Times New Roman"/>
                        </a:rPr>
                        <a:t>Basic Spectroscopy</a:t>
                      </a:r>
                      <a:endParaRPr lang="nb-NO" sz="1600" b="1" dirty="0">
                        <a:effectLst/>
                        <a:latin typeface="+mn-lt"/>
                        <a:ea typeface="Calibri"/>
                        <a:cs typeface="Times New Roman"/>
                      </a:endParaRPr>
                    </a:p>
                  </a:txBody>
                  <a:tcPr marL="68580" marR="68580" marT="0" marB="0">
                    <a:lnL>
                      <a:noFill/>
                    </a:lnL>
                    <a:lnR>
                      <a:noFill/>
                    </a:lnR>
                    <a:lnT>
                      <a:noFill/>
                    </a:lnT>
                    <a:lnB>
                      <a:noFill/>
                    </a:lnB>
                    <a:solidFill>
                      <a:schemeClr val="bg1"/>
                    </a:solidFill>
                  </a:tcPr>
                </a:tc>
              </a:tr>
              <a:tr h="0">
                <a:tc>
                  <a:txBody>
                    <a:bodyPr/>
                    <a:lstStyle/>
                    <a:p>
                      <a:pPr>
                        <a:lnSpc>
                          <a:spcPct val="115000"/>
                        </a:lnSpc>
                        <a:spcAft>
                          <a:spcPts val="0"/>
                        </a:spcAft>
                      </a:pPr>
                      <a:r>
                        <a:rPr lang="en-US" sz="1600" dirty="0">
                          <a:effectLst/>
                          <a:latin typeface="+mn-lt"/>
                          <a:ea typeface="Calibri"/>
                          <a:cs typeface="Times New Roman"/>
                        </a:rPr>
                        <a:t>13:15 – 15:00</a:t>
                      </a:r>
                      <a:endParaRPr lang="nb-NO" sz="1600" dirty="0">
                        <a:effectLst/>
                        <a:latin typeface="+mn-lt"/>
                        <a:ea typeface="Calibri"/>
                        <a:cs typeface="Times New Roman"/>
                      </a:endParaRPr>
                    </a:p>
                  </a:txBody>
                  <a:tcPr marL="68580" marR="68580" marT="0" marB="0">
                    <a:lnL>
                      <a:noFill/>
                    </a:lnL>
                    <a:lnR>
                      <a:noFill/>
                    </a:lnR>
                    <a:lnT>
                      <a:noFill/>
                    </a:lnT>
                    <a:lnB>
                      <a:noFill/>
                    </a:lnB>
                    <a:solidFill>
                      <a:schemeClr val="bg1"/>
                    </a:solidFill>
                  </a:tcPr>
                </a:tc>
                <a:tc>
                  <a:txBody>
                    <a:bodyPr/>
                    <a:lstStyle/>
                    <a:p>
                      <a:pPr>
                        <a:lnSpc>
                          <a:spcPct val="115000"/>
                        </a:lnSpc>
                        <a:spcAft>
                          <a:spcPts val="0"/>
                        </a:spcAft>
                      </a:pPr>
                      <a:r>
                        <a:rPr lang="en-US" sz="1600" dirty="0">
                          <a:effectLst/>
                          <a:latin typeface="+mn-lt"/>
                          <a:ea typeface="Calibri"/>
                          <a:cs typeface="Times New Roman"/>
                        </a:rPr>
                        <a:t>Spectral Designs</a:t>
                      </a:r>
                      <a:endParaRPr lang="nb-NO" sz="1600" dirty="0">
                        <a:effectLst/>
                        <a:latin typeface="+mn-lt"/>
                        <a:ea typeface="Calibri"/>
                        <a:cs typeface="Times New Roman"/>
                      </a:endParaRPr>
                    </a:p>
                  </a:txBody>
                  <a:tcPr marL="68580" marR="68580" marT="0" marB="0">
                    <a:lnL>
                      <a:noFill/>
                    </a:lnL>
                    <a:lnR>
                      <a:noFill/>
                    </a:lnR>
                    <a:lnT>
                      <a:noFill/>
                    </a:lnT>
                    <a:lnB>
                      <a:noFill/>
                    </a:lnB>
                    <a:solidFill>
                      <a:schemeClr val="bg1"/>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542140116"/>
              </p:ext>
            </p:extLst>
          </p:nvPr>
        </p:nvGraphicFramePr>
        <p:xfrm>
          <a:off x="1619672" y="3861048"/>
          <a:ext cx="6109970" cy="841248"/>
        </p:xfrm>
        <a:graphic>
          <a:graphicData uri="http://schemas.openxmlformats.org/drawingml/2006/table">
            <a:tbl>
              <a:tblPr firstRow="1" firstCol="1" bandRow="1"/>
              <a:tblGrid>
                <a:gridCol w="1944216"/>
                <a:gridCol w="4165754"/>
              </a:tblGrid>
              <a:tr h="0">
                <a:tc>
                  <a:txBody>
                    <a:bodyPr/>
                    <a:lstStyle/>
                    <a:p>
                      <a:pPr>
                        <a:lnSpc>
                          <a:spcPct val="115000"/>
                        </a:lnSpc>
                        <a:spcAft>
                          <a:spcPts val="0"/>
                        </a:spcAft>
                      </a:pPr>
                      <a:r>
                        <a:rPr lang="nb-NO" sz="1600" b="1" dirty="0" smtClean="0">
                          <a:effectLst/>
                          <a:latin typeface="+mn-lt"/>
                          <a:ea typeface="Calibri"/>
                          <a:cs typeface="Times New Roman"/>
                        </a:rPr>
                        <a:t>Day 2</a:t>
                      </a:r>
                      <a:endParaRPr lang="nb-NO" sz="1600" b="1" dirty="0">
                        <a:effectLst/>
                        <a:latin typeface="+mn-lt"/>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nb-NO" sz="1600" dirty="0">
                        <a:effectLst/>
                        <a:latin typeface="+mn-lt"/>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600" dirty="0">
                          <a:effectLst/>
                          <a:latin typeface="+mn-lt"/>
                          <a:ea typeface="Calibri"/>
                          <a:cs typeface="Times New Roman"/>
                        </a:rPr>
                        <a:t>09:15 – 11:000</a:t>
                      </a:r>
                      <a:endParaRPr lang="nb-NO" sz="1600" dirty="0">
                        <a:effectLst/>
                        <a:latin typeface="+mn-lt"/>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dirty="0">
                          <a:effectLst/>
                          <a:latin typeface="+mn-lt"/>
                          <a:ea typeface="Calibri"/>
                          <a:cs typeface="Times New Roman"/>
                        </a:rPr>
                        <a:t>System Optics</a:t>
                      </a:r>
                      <a:endParaRPr lang="nb-NO" sz="1600" dirty="0">
                        <a:effectLst/>
                        <a:latin typeface="+mn-lt"/>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600" dirty="0">
                          <a:effectLst/>
                          <a:latin typeface="+mn-lt"/>
                          <a:ea typeface="Calibri"/>
                          <a:cs typeface="Times New Roman"/>
                        </a:rPr>
                        <a:t>13:15 – 15:00</a:t>
                      </a:r>
                      <a:endParaRPr lang="nb-NO" sz="1600" dirty="0">
                        <a:effectLst/>
                        <a:latin typeface="+mn-lt"/>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dirty="0">
                          <a:effectLst/>
                          <a:latin typeface="+mn-lt"/>
                          <a:ea typeface="Calibri"/>
                          <a:cs typeface="Times New Roman"/>
                        </a:rPr>
                        <a:t>Throughput and Etendue</a:t>
                      </a:r>
                      <a:endParaRPr lang="nb-NO" sz="1600" dirty="0">
                        <a:effectLst/>
                        <a:latin typeface="+mn-lt"/>
                        <a:ea typeface="Calibri"/>
                        <a:cs typeface="Times New Roman"/>
                      </a:endParaRPr>
                    </a:p>
                  </a:txBody>
                  <a:tcPr marL="68580" marR="68580" marT="0" marB="0">
                    <a:lnL>
                      <a:noFill/>
                    </a:lnL>
                    <a:lnR>
                      <a:noFill/>
                    </a:lnR>
                    <a:lnT>
                      <a:noFill/>
                    </a:lnT>
                    <a:lnB>
                      <a:noFill/>
                    </a:lnB>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917551494"/>
              </p:ext>
            </p:extLst>
          </p:nvPr>
        </p:nvGraphicFramePr>
        <p:xfrm>
          <a:off x="1619672" y="4869160"/>
          <a:ext cx="6109970" cy="841248"/>
        </p:xfrm>
        <a:graphic>
          <a:graphicData uri="http://schemas.openxmlformats.org/drawingml/2006/table">
            <a:tbl>
              <a:tblPr firstRow="1" firstCol="1" bandRow="1"/>
              <a:tblGrid>
                <a:gridCol w="1944216"/>
                <a:gridCol w="4165754"/>
              </a:tblGrid>
              <a:tr h="0">
                <a:tc>
                  <a:txBody>
                    <a:bodyPr/>
                    <a:lstStyle/>
                    <a:p>
                      <a:pPr>
                        <a:lnSpc>
                          <a:spcPct val="115000"/>
                        </a:lnSpc>
                        <a:spcAft>
                          <a:spcPts val="0"/>
                        </a:spcAft>
                      </a:pPr>
                      <a:r>
                        <a:rPr lang="nb-NO" sz="1600" b="1" dirty="0" smtClean="0">
                          <a:effectLst/>
                          <a:latin typeface="+mn-lt"/>
                          <a:ea typeface="Calibri"/>
                          <a:cs typeface="Times New Roman"/>
                        </a:rPr>
                        <a:t>Day 3</a:t>
                      </a:r>
                      <a:endParaRPr lang="nb-NO" sz="1600" b="1" dirty="0">
                        <a:effectLst/>
                        <a:latin typeface="+mn-lt"/>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endParaRPr lang="nb-NO" sz="1600" dirty="0">
                        <a:effectLst/>
                        <a:latin typeface="+mn-lt"/>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600" dirty="0">
                          <a:effectLst/>
                          <a:latin typeface="+mn-lt"/>
                          <a:ea typeface="Calibri"/>
                          <a:cs typeface="Times New Roman"/>
                        </a:rPr>
                        <a:t>09:15 – 11:000</a:t>
                      </a:r>
                      <a:endParaRPr lang="nb-NO" sz="1600" dirty="0">
                        <a:effectLst/>
                        <a:latin typeface="+mn-lt"/>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dirty="0">
                          <a:effectLst/>
                          <a:latin typeface="+mn-lt"/>
                          <a:ea typeface="Calibri"/>
                          <a:cs typeface="Times New Roman"/>
                        </a:rPr>
                        <a:t>Calibration</a:t>
                      </a:r>
                      <a:endParaRPr lang="nb-NO" sz="1600" dirty="0">
                        <a:effectLst/>
                        <a:latin typeface="+mn-lt"/>
                        <a:ea typeface="Calibri"/>
                        <a:cs typeface="Times New Roman"/>
                      </a:endParaRPr>
                    </a:p>
                  </a:txBody>
                  <a:tcPr marL="68580" marR="68580" marT="0" marB="0">
                    <a:lnL>
                      <a:noFill/>
                    </a:lnL>
                    <a:lnR>
                      <a:noFill/>
                    </a:lnR>
                    <a:lnT>
                      <a:noFill/>
                    </a:lnT>
                    <a:lnB>
                      <a:noFill/>
                    </a:lnB>
                  </a:tcPr>
                </a:tc>
              </a:tr>
              <a:tr h="0">
                <a:tc>
                  <a:txBody>
                    <a:bodyPr/>
                    <a:lstStyle/>
                    <a:p>
                      <a:pPr>
                        <a:lnSpc>
                          <a:spcPct val="115000"/>
                        </a:lnSpc>
                        <a:spcAft>
                          <a:spcPts val="0"/>
                        </a:spcAft>
                      </a:pPr>
                      <a:r>
                        <a:rPr lang="en-US" sz="1600" dirty="0">
                          <a:effectLst/>
                          <a:latin typeface="+mn-lt"/>
                          <a:ea typeface="Calibri"/>
                          <a:cs typeface="Times New Roman"/>
                        </a:rPr>
                        <a:t>13:15 – 15:00</a:t>
                      </a:r>
                      <a:endParaRPr lang="nb-NO" sz="1600" dirty="0">
                        <a:effectLst/>
                        <a:latin typeface="+mn-lt"/>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US" sz="1600" dirty="0">
                          <a:effectLst/>
                          <a:latin typeface="+mn-lt"/>
                          <a:ea typeface="Calibri"/>
                          <a:cs typeface="Times New Roman"/>
                        </a:rPr>
                        <a:t>Imaging spectroscopy</a:t>
                      </a:r>
                      <a:endParaRPr lang="nb-NO" sz="1600" dirty="0">
                        <a:effectLst/>
                        <a:latin typeface="+mn-lt"/>
                        <a:ea typeface="Calibri"/>
                        <a:cs typeface="Times New Roman"/>
                      </a:endParaRPr>
                    </a:p>
                  </a:txBody>
                  <a:tcPr marL="68580" marR="68580" marT="0" marB="0">
                    <a:lnL>
                      <a:noFill/>
                    </a:lnL>
                    <a:lnR>
                      <a:noFill/>
                    </a:lnR>
                    <a:lnT>
                      <a:noFill/>
                    </a:lnT>
                    <a:lnB>
                      <a:noFill/>
                    </a:lnB>
                  </a:tcPr>
                </a:tc>
              </a:tr>
            </a:tbl>
          </a:graphicData>
        </a:graphic>
      </p:graphicFrame>
      <p:sp>
        <p:nvSpPr>
          <p:cNvPr id="24" name="Rectangle 11"/>
          <p:cNvSpPr>
            <a:spLocks noChangeArrowheads="1"/>
          </p:cNvSpPr>
          <p:nvPr/>
        </p:nvSpPr>
        <p:spPr bwMode="auto">
          <a:xfrm>
            <a:off x="1225715" y="5949280"/>
            <a:ext cx="75749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altLang="en-US" sz="1600" dirty="0" smtClean="0">
                <a:solidFill>
                  <a:srgbClr val="000000"/>
                </a:solidFill>
              </a:rPr>
              <a:t>Lectures: </a:t>
            </a:r>
            <a:r>
              <a:rPr lang="en-US" sz="1600" dirty="0"/>
              <a:t>TTK20 Hyperspectral remote </a:t>
            </a:r>
            <a:r>
              <a:rPr lang="en-US" sz="1600" dirty="0" smtClean="0"/>
              <a:t>sensing, Module 1, AMOS – NTNU, 11-13 September, 2018.</a:t>
            </a:r>
            <a:endParaRPr lang="nb-NO" sz="1600" dirty="0"/>
          </a:p>
        </p:txBody>
      </p:sp>
    </p:spTree>
    <p:extLst>
      <p:ext uri="{BB962C8B-B14F-4D97-AF65-F5344CB8AC3E}">
        <p14:creationId xmlns:p14="http://schemas.microsoft.com/office/powerpoint/2010/main" val="2538917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904" y="614679"/>
            <a:ext cx="4143701" cy="3429000"/>
          </a:xfrm>
          <a:prstGeom prst="rect">
            <a:avLst/>
          </a:prstGeom>
        </p:spPr>
      </p:pic>
      <p:pic>
        <p:nvPicPr>
          <p:cNvPr id="9" name="Picture 7" descr="Fig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784" y="859974"/>
            <a:ext cx="2237680" cy="247588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99592" y="188640"/>
            <a:ext cx="1816523" cy="338554"/>
          </a:xfrm>
          <a:prstGeom prst="rect">
            <a:avLst/>
          </a:prstGeom>
          <a:noFill/>
        </p:spPr>
        <p:txBody>
          <a:bodyPr wrap="none" rtlCol="0">
            <a:spAutoFit/>
          </a:bodyPr>
          <a:lstStyle/>
          <a:p>
            <a:r>
              <a:rPr lang="en-US" sz="1600" b="1" dirty="0" smtClean="0"/>
              <a:t>Example GRISM </a:t>
            </a:r>
            <a:endParaRPr lang="en-US" sz="1600" b="1" dirty="0"/>
          </a:p>
        </p:txBody>
      </p:sp>
      <p:sp>
        <p:nvSpPr>
          <p:cNvPr id="3" name="Rectangle 2"/>
          <p:cNvSpPr/>
          <p:nvPr/>
        </p:nvSpPr>
        <p:spPr>
          <a:xfrm>
            <a:off x="6300192" y="220479"/>
            <a:ext cx="2592288" cy="1877437"/>
          </a:xfrm>
          <a:prstGeom prst="rect">
            <a:avLst/>
          </a:prstGeom>
        </p:spPr>
        <p:txBody>
          <a:bodyPr wrap="square">
            <a:spAutoFit/>
          </a:bodyPr>
          <a:lstStyle/>
          <a:p>
            <a:r>
              <a:rPr lang="en-GB" sz="1600" dirty="0" smtClean="0">
                <a:effectLst/>
                <a:ea typeface="Times New Roman"/>
              </a:rPr>
              <a:t>Computer generated ray tracking for GRISM. P is wedged prism with </a:t>
            </a:r>
            <a:r>
              <a:rPr lang="nb-NO" i="1" dirty="0" smtClean="0">
                <a:effectLst/>
                <a:latin typeface="Symbol"/>
                <a:ea typeface="Times New Roman"/>
                <a:cs typeface="Times New Roman"/>
              </a:rPr>
              <a:t>w </a:t>
            </a:r>
            <a:r>
              <a:rPr lang="nb-NO" dirty="0" smtClean="0">
                <a:effectLst/>
                <a:latin typeface="Times New Roman"/>
                <a:ea typeface="Times New Roman"/>
              </a:rPr>
              <a:t>= 30</a:t>
            </a:r>
            <a:r>
              <a:rPr lang="nb-NO" baseline="30000" dirty="0" smtClean="0">
                <a:effectLst/>
                <a:latin typeface="Times New Roman"/>
                <a:ea typeface="Times New Roman"/>
              </a:rPr>
              <a:t>o</a:t>
            </a:r>
            <a:r>
              <a:rPr lang="nb-NO" dirty="0" smtClean="0">
                <a:effectLst/>
                <a:latin typeface="Times New Roman"/>
                <a:ea typeface="Times New Roman"/>
              </a:rPr>
              <a:t>. </a:t>
            </a:r>
            <a:r>
              <a:rPr lang="nb-NO" sz="1600" dirty="0" smtClean="0">
                <a:effectLst/>
                <a:ea typeface="Times New Roman"/>
              </a:rPr>
              <a:t>G is 600 lines/mm </a:t>
            </a:r>
            <a:r>
              <a:rPr lang="en-US" sz="1600" dirty="0" smtClean="0">
                <a:effectLst/>
                <a:ea typeface="Times New Roman"/>
              </a:rPr>
              <a:t>grating</a:t>
            </a:r>
            <a:r>
              <a:rPr lang="nb-NO" sz="1600" dirty="0" smtClean="0">
                <a:effectLst/>
                <a:ea typeface="Times New Roman"/>
              </a:rPr>
              <a:t>. First order </a:t>
            </a:r>
            <a:r>
              <a:rPr lang="en-US" sz="1600" dirty="0" smtClean="0">
                <a:effectLst/>
                <a:ea typeface="Times New Roman"/>
              </a:rPr>
              <a:t>spectral</a:t>
            </a:r>
            <a:r>
              <a:rPr lang="nb-NO" sz="1600" dirty="0" smtClean="0">
                <a:effectLst/>
                <a:ea typeface="Times New Roman"/>
              </a:rPr>
              <a:t> range: 400 – 700 nm</a:t>
            </a:r>
            <a:endParaRPr lang="en-US" sz="1600" dirty="0"/>
          </a:p>
        </p:txBody>
      </p:sp>
      <p:sp>
        <p:nvSpPr>
          <p:cNvPr id="6" name="Rectangle 5"/>
          <p:cNvSpPr/>
          <p:nvPr/>
        </p:nvSpPr>
        <p:spPr>
          <a:xfrm>
            <a:off x="943184" y="3429000"/>
            <a:ext cx="3096344" cy="584775"/>
          </a:xfrm>
          <a:prstGeom prst="rect">
            <a:avLst/>
          </a:prstGeom>
        </p:spPr>
        <p:txBody>
          <a:bodyPr wrap="square">
            <a:spAutoFit/>
          </a:bodyPr>
          <a:lstStyle/>
          <a:p>
            <a:r>
              <a:rPr lang="en-US" sz="1600" dirty="0" smtClean="0">
                <a:effectLst/>
                <a:ea typeface="Times New Roman"/>
              </a:rPr>
              <a:t>The prism material is Barium Crown (BaK4). </a:t>
            </a:r>
            <a:endParaRPr lang="en-US" sz="1600" dirty="0"/>
          </a:p>
        </p:txBody>
      </p:sp>
      <p:sp>
        <p:nvSpPr>
          <p:cNvPr id="7" name="Rectangle 6"/>
          <p:cNvSpPr/>
          <p:nvPr/>
        </p:nvSpPr>
        <p:spPr>
          <a:xfrm>
            <a:off x="971600" y="4073008"/>
            <a:ext cx="7632847" cy="1077218"/>
          </a:xfrm>
          <a:prstGeom prst="rect">
            <a:avLst/>
          </a:prstGeom>
        </p:spPr>
        <p:txBody>
          <a:bodyPr wrap="square">
            <a:spAutoFit/>
          </a:bodyPr>
          <a:lstStyle/>
          <a:p>
            <a:r>
              <a:rPr lang="en-US" sz="1600" dirty="0" smtClean="0">
                <a:effectLst/>
                <a:ea typeface="Times New Roman"/>
              </a:rPr>
              <a:t>Note that the yellow - green wavelength close to ~500 </a:t>
            </a:r>
            <a:r>
              <a:rPr lang="en-US" sz="1600" i="1" dirty="0" smtClean="0">
                <a:effectLst/>
                <a:ea typeface="Times New Roman"/>
              </a:rPr>
              <a:t>nm</a:t>
            </a:r>
            <a:r>
              <a:rPr lang="en-US" sz="1600" dirty="0" smtClean="0">
                <a:effectLst/>
                <a:ea typeface="Times New Roman"/>
              </a:rPr>
              <a:t> passes straight through the GRISM, parallel to the </a:t>
            </a:r>
            <a:r>
              <a:rPr lang="en-US" sz="1600" i="1" dirty="0" smtClean="0">
                <a:effectLst/>
                <a:ea typeface="Times New Roman"/>
              </a:rPr>
              <a:t>x</a:t>
            </a:r>
            <a:r>
              <a:rPr lang="en-US" sz="1600" dirty="0" smtClean="0">
                <a:effectLst/>
                <a:ea typeface="Times New Roman"/>
              </a:rPr>
              <a:t>-axis. This </a:t>
            </a:r>
            <a:r>
              <a:rPr lang="en-US" sz="1600" i="1" dirty="0" smtClean="0">
                <a:effectLst/>
                <a:ea typeface="Times New Roman"/>
              </a:rPr>
              <a:t>on-axis</a:t>
            </a:r>
            <a:r>
              <a:rPr lang="en-US" sz="1600" dirty="0" smtClean="0">
                <a:effectLst/>
                <a:ea typeface="Times New Roman"/>
              </a:rPr>
              <a:t> effect of the GRISM is favorable due to the simplicity to stack additional optics on both the front and back side of it. Image quality will be preserved due to negligible </a:t>
            </a:r>
            <a:r>
              <a:rPr lang="en-US" sz="1600" i="1" dirty="0" smtClean="0">
                <a:effectLst/>
                <a:ea typeface="Times New Roman"/>
              </a:rPr>
              <a:t>off-axis</a:t>
            </a:r>
            <a:r>
              <a:rPr lang="en-US" sz="1600" dirty="0" smtClean="0">
                <a:effectLst/>
                <a:ea typeface="Times New Roman"/>
              </a:rPr>
              <a:t> effects.</a:t>
            </a:r>
            <a:endParaRPr lang="en-US" sz="1600" dirty="0"/>
          </a:p>
        </p:txBody>
      </p:sp>
      <p:sp>
        <p:nvSpPr>
          <p:cNvPr id="8" name="Rectangle 7"/>
          <p:cNvSpPr/>
          <p:nvPr/>
        </p:nvSpPr>
        <p:spPr>
          <a:xfrm>
            <a:off x="899593" y="5445224"/>
            <a:ext cx="7776863" cy="338554"/>
          </a:xfrm>
          <a:prstGeom prst="rect">
            <a:avLst/>
          </a:prstGeom>
        </p:spPr>
        <p:txBody>
          <a:bodyPr wrap="square">
            <a:spAutoFit/>
          </a:bodyPr>
          <a:lstStyle/>
          <a:p>
            <a:r>
              <a:rPr lang="en-US" sz="1600" dirty="0">
                <a:ea typeface="Times New Roman"/>
              </a:rPr>
              <a:t>T</a:t>
            </a:r>
            <a:r>
              <a:rPr lang="en-US" sz="1600" dirty="0" smtClean="0">
                <a:effectLst/>
                <a:ea typeface="Times New Roman"/>
              </a:rPr>
              <a:t>he GRISM has increased angular dispersion compared to using a grating alone</a:t>
            </a:r>
            <a:endParaRPr lang="en-US" sz="1600" dirty="0"/>
          </a:p>
        </p:txBody>
      </p:sp>
    </p:spTree>
    <p:extLst>
      <p:ext uri="{BB962C8B-B14F-4D97-AF65-F5344CB8AC3E}">
        <p14:creationId xmlns:p14="http://schemas.microsoft.com/office/powerpoint/2010/main" val="1975483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32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93813"/>
          </a:xfrm>
          <a:prstGeom prst="rect">
            <a:avLst/>
          </a:prstGeom>
          <a:noFill/>
          <a:extLst>
            <a:ext uri="{909E8E84-426E-40DD-AFC4-6F175D3DCCD1}">
              <a14:hiddenFill xmlns:a14="http://schemas.microsoft.com/office/drawing/2010/main">
                <a:solidFill>
                  <a:srgbClr val="FFFFFF"/>
                </a:solidFill>
              </a14:hiddenFill>
            </a:ext>
          </a:extLst>
        </p:spPr>
      </p:pic>
      <p:pic>
        <p:nvPicPr>
          <p:cNvPr id="53252" name="Picture 4" descr="NY_UNIS_logoPNG_transp_b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63" y="1385888"/>
            <a:ext cx="504825" cy="458787"/>
          </a:xfrm>
          <a:prstGeom prst="rect">
            <a:avLst/>
          </a:prstGeom>
          <a:noFill/>
          <a:extLst>
            <a:ext uri="{909E8E84-426E-40DD-AFC4-6F175D3DCCD1}">
              <a14:hiddenFill xmlns:a14="http://schemas.microsoft.com/office/drawing/2010/main">
                <a:solidFill>
                  <a:srgbClr val="FFFFFF"/>
                </a:solidFill>
              </a14:hiddenFill>
            </a:ext>
          </a:extLst>
        </p:spPr>
      </p:pic>
      <p:sp>
        <p:nvSpPr>
          <p:cNvPr id="53253" name="Rectangle 5"/>
          <p:cNvSpPr>
            <a:spLocks noChangeArrowheads="1"/>
          </p:cNvSpPr>
          <p:nvPr/>
        </p:nvSpPr>
        <p:spPr bwMode="auto">
          <a:xfrm>
            <a:off x="827088" y="1412875"/>
            <a:ext cx="14670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altLang="en-US" b="1" dirty="0" smtClean="0">
                <a:solidFill>
                  <a:srgbClr val="000000"/>
                </a:solidFill>
              </a:rPr>
              <a:t>THE GRISM</a:t>
            </a:r>
            <a:endParaRPr lang="en-US" altLang="en-US" dirty="0" smtClean="0">
              <a:solidFill>
                <a:srgbClr val="000000"/>
              </a:solidFill>
            </a:endParaRPr>
          </a:p>
        </p:txBody>
      </p:sp>
      <p:sp>
        <p:nvSpPr>
          <p:cNvPr id="53254" name="Rectangle 6"/>
          <p:cNvSpPr>
            <a:spLocks noChangeArrowheads="1"/>
          </p:cNvSpPr>
          <p:nvPr/>
        </p:nvSpPr>
        <p:spPr bwMode="auto">
          <a:xfrm>
            <a:off x="1187450" y="1930192"/>
            <a:ext cx="223651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en-US" sz="1600" b="1" dirty="0" smtClean="0">
                <a:solidFill>
                  <a:srgbClr val="000000"/>
                </a:solidFill>
              </a:rPr>
              <a:t>Angular dispersion?</a:t>
            </a:r>
            <a:r>
              <a:rPr lang="en-US" altLang="en-US" sz="1600" dirty="0" smtClean="0">
                <a:solidFill>
                  <a:srgbClr val="000000"/>
                </a:solidFill>
              </a:rPr>
              <a:t> </a:t>
            </a:r>
          </a:p>
        </p:txBody>
      </p:sp>
      <p:sp>
        <p:nvSpPr>
          <p:cNvPr id="53256" name="Rectangle 8"/>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mtClean="0">
              <a:solidFill>
                <a:srgbClr val="000000"/>
              </a:solidFill>
            </a:endParaRPr>
          </a:p>
        </p:txBody>
      </p:sp>
      <p:sp>
        <p:nvSpPr>
          <p:cNvPr id="53258" name="Rectangle 10"/>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mtClean="0">
              <a:solidFill>
                <a:srgbClr val="000000"/>
              </a:solidFill>
            </a:endParaRPr>
          </a:p>
        </p:txBody>
      </p:sp>
      <p:graphicFrame>
        <p:nvGraphicFramePr>
          <p:cNvPr id="53257" name="Object 9"/>
          <p:cNvGraphicFramePr>
            <a:graphicFrameLocks noChangeAspect="1"/>
          </p:cNvGraphicFramePr>
          <p:nvPr>
            <p:extLst>
              <p:ext uri="{D42A27DB-BD31-4B8C-83A1-F6EECF244321}">
                <p14:modId xmlns:p14="http://schemas.microsoft.com/office/powerpoint/2010/main" val="182327509"/>
              </p:ext>
            </p:extLst>
          </p:nvPr>
        </p:nvGraphicFramePr>
        <p:xfrm>
          <a:off x="1331913" y="3860800"/>
          <a:ext cx="5466080" cy="690880"/>
        </p:xfrm>
        <a:graphic>
          <a:graphicData uri="http://schemas.openxmlformats.org/presentationml/2006/ole">
            <mc:AlternateContent xmlns:mc="http://schemas.openxmlformats.org/markup-compatibility/2006">
              <mc:Choice xmlns:v="urn:schemas-microsoft-com:vml" Requires="v">
                <p:oleObj spid="_x0000_s18459" name="Equation" r:id="rId6" imgW="3416300" imgH="431800" progId="Equation.3">
                  <p:embed/>
                </p:oleObj>
              </mc:Choice>
              <mc:Fallback>
                <p:oleObj name="Equation" r:id="rId6" imgW="3416300" imgH="431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913" y="3860800"/>
                        <a:ext cx="5466080" cy="690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0" name="Rectangle 12"/>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mtClean="0">
              <a:solidFill>
                <a:srgbClr val="000000"/>
              </a:solidFill>
            </a:endParaRPr>
          </a:p>
        </p:txBody>
      </p:sp>
      <p:grpSp>
        <p:nvGrpSpPr>
          <p:cNvPr id="53263" name="Group 15"/>
          <p:cNvGrpSpPr>
            <a:grpSpLocks/>
          </p:cNvGrpSpPr>
          <p:nvPr/>
        </p:nvGrpSpPr>
        <p:grpSpPr bwMode="auto">
          <a:xfrm>
            <a:off x="1331913" y="2420938"/>
            <a:ext cx="4105275" cy="1206500"/>
            <a:chOff x="839" y="1525"/>
            <a:chExt cx="2586" cy="760"/>
          </a:xfrm>
        </p:grpSpPr>
        <p:graphicFrame>
          <p:nvGraphicFramePr>
            <p:cNvPr id="53255" name="Object 7"/>
            <p:cNvGraphicFramePr>
              <a:graphicFrameLocks noChangeAspect="1"/>
            </p:cNvGraphicFramePr>
            <p:nvPr>
              <p:extLst>
                <p:ext uri="{D42A27DB-BD31-4B8C-83A1-F6EECF244321}">
                  <p14:modId xmlns:p14="http://schemas.microsoft.com/office/powerpoint/2010/main" val="3734466575"/>
                </p:ext>
              </p:extLst>
            </p:nvPr>
          </p:nvGraphicFramePr>
          <p:xfrm>
            <a:off x="839" y="1525"/>
            <a:ext cx="2586" cy="243"/>
          </p:xfrm>
          <a:graphic>
            <a:graphicData uri="http://schemas.openxmlformats.org/presentationml/2006/ole">
              <mc:AlternateContent xmlns:mc="http://schemas.openxmlformats.org/markup-compatibility/2006">
                <mc:Choice xmlns:v="urn:schemas-microsoft-com:vml" Requires="v">
                  <p:oleObj spid="_x0000_s18460" name="Equation" r:id="rId8" imgW="2565400" imgH="241300" progId="Equation.3">
                    <p:embed/>
                  </p:oleObj>
                </mc:Choice>
                <mc:Fallback>
                  <p:oleObj name="Equation" r:id="rId8" imgW="2565400" imgH="241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9" y="1525"/>
                          <a:ext cx="2586" cy="2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259" name="Object 11"/>
            <p:cNvGraphicFramePr>
              <a:graphicFrameLocks noChangeAspect="1"/>
            </p:cNvGraphicFramePr>
            <p:nvPr>
              <p:extLst>
                <p:ext uri="{D42A27DB-BD31-4B8C-83A1-F6EECF244321}">
                  <p14:modId xmlns:p14="http://schemas.microsoft.com/office/powerpoint/2010/main" val="3024923681"/>
                </p:ext>
              </p:extLst>
            </p:nvPr>
          </p:nvGraphicFramePr>
          <p:xfrm>
            <a:off x="884" y="1888"/>
            <a:ext cx="806" cy="397"/>
          </p:xfrm>
          <a:graphic>
            <a:graphicData uri="http://schemas.openxmlformats.org/presentationml/2006/ole">
              <mc:AlternateContent xmlns:mc="http://schemas.openxmlformats.org/markup-compatibility/2006">
                <mc:Choice xmlns:v="urn:schemas-microsoft-com:vml" Requires="v">
                  <p:oleObj spid="_x0000_s18461" name="Equation" r:id="rId10" imgW="799753" imgH="393529" progId="Equation.3">
                    <p:embed/>
                  </p:oleObj>
                </mc:Choice>
                <mc:Fallback>
                  <p:oleObj name="Equation" r:id="rId10" imgW="799753"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4" y="1888"/>
                          <a:ext cx="806" cy="3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262" name="Rectangle 14"/>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mtClean="0">
              <a:solidFill>
                <a:srgbClr val="000000"/>
              </a:solidFill>
            </a:endParaRPr>
          </a:p>
        </p:txBody>
      </p:sp>
      <p:sp>
        <p:nvSpPr>
          <p:cNvPr id="53265" name="Rectangle 1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smtClean="0">
              <a:solidFill>
                <a:srgbClr val="000000"/>
              </a:solidFill>
            </a:endParaRPr>
          </a:p>
        </p:txBody>
      </p:sp>
      <p:grpSp>
        <p:nvGrpSpPr>
          <p:cNvPr id="53266" name="Group 18"/>
          <p:cNvGrpSpPr>
            <a:grpSpLocks/>
          </p:cNvGrpSpPr>
          <p:nvPr/>
        </p:nvGrpSpPr>
        <p:grpSpPr bwMode="auto">
          <a:xfrm>
            <a:off x="2771775" y="4868865"/>
            <a:ext cx="2376488" cy="1373188"/>
            <a:chOff x="930" y="3249"/>
            <a:chExt cx="1497" cy="865"/>
          </a:xfrm>
        </p:grpSpPr>
        <p:graphicFrame>
          <p:nvGraphicFramePr>
            <p:cNvPr id="53261" name="Object 13"/>
            <p:cNvGraphicFramePr>
              <a:graphicFrameLocks noChangeAspect="1"/>
            </p:cNvGraphicFramePr>
            <p:nvPr>
              <p:extLst>
                <p:ext uri="{D42A27DB-BD31-4B8C-83A1-F6EECF244321}">
                  <p14:modId xmlns:p14="http://schemas.microsoft.com/office/powerpoint/2010/main" val="1563514740"/>
                </p:ext>
              </p:extLst>
            </p:nvPr>
          </p:nvGraphicFramePr>
          <p:xfrm>
            <a:off x="930" y="3249"/>
            <a:ext cx="1497" cy="448"/>
          </p:xfrm>
          <a:graphic>
            <a:graphicData uri="http://schemas.openxmlformats.org/presentationml/2006/ole">
              <mc:AlternateContent xmlns:mc="http://schemas.openxmlformats.org/markup-compatibility/2006">
                <mc:Choice xmlns:v="urn:schemas-microsoft-com:vml" Requires="v">
                  <p:oleObj spid="_x0000_s18462" name="Equation" r:id="rId12" imgW="1485255" imgH="444307" progId="Equation.3">
                    <p:embed/>
                  </p:oleObj>
                </mc:Choice>
                <mc:Fallback>
                  <p:oleObj name="Equation" r:id="rId12" imgW="1485255" imgH="444307"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0" y="3249"/>
                          <a:ext cx="1497" cy="448"/>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3264" name="Object 16"/>
            <p:cNvGraphicFramePr>
              <a:graphicFrameLocks noChangeAspect="1"/>
            </p:cNvGraphicFramePr>
            <p:nvPr>
              <p:extLst>
                <p:ext uri="{D42A27DB-BD31-4B8C-83A1-F6EECF244321}">
                  <p14:modId xmlns:p14="http://schemas.microsoft.com/office/powerpoint/2010/main" val="1615779046"/>
                </p:ext>
              </p:extLst>
            </p:nvPr>
          </p:nvGraphicFramePr>
          <p:xfrm>
            <a:off x="930" y="3884"/>
            <a:ext cx="1100" cy="230"/>
          </p:xfrm>
          <a:graphic>
            <a:graphicData uri="http://schemas.openxmlformats.org/presentationml/2006/ole">
              <mc:AlternateContent xmlns:mc="http://schemas.openxmlformats.org/markup-compatibility/2006">
                <mc:Choice xmlns:v="urn:schemas-microsoft-com:vml" Requires="v">
                  <p:oleObj spid="_x0000_s18463" name="Equation" r:id="rId14" imgW="1091726" imgH="228501" progId="Equation.3">
                    <p:embed/>
                  </p:oleObj>
                </mc:Choice>
                <mc:Fallback>
                  <p:oleObj name="Equation" r:id="rId14" imgW="1091726" imgH="228501"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0" y="3884"/>
                          <a:ext cx="1100" cy="230"/>
                        </a:xfrm>
                        <a:prstGeom prst="rect">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577030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3263"/>
                                        </p:tgtEl>
                                        <p:attrNameLst>
                                          <p:attrName>style.visibility</p:attrName>
                                        </p:attrNameLst>
                                      </p:cBhvr>
                                      <p:to>
                                        <p:strVal val="visible"/>
                                      </p:to>
                                    </p:set>
                                    <p:anim calcmode="lin" valueType="num">
                                      <p:cBhvr additive="base">
                                        <p:cTn id="7" dur="500" fill="hold"/>
                                        <p:tgtEl>
                                          <p:spTgt spid="53263"/>
                                        </p:tgtEl>
                                        <p:attrNameLst>
                                          <p:attrName>ppt_x</p:attrName>
                                        </p:attrNameLst>
                                      </p:cBhvr>
                                      <p:tavLst>
                                        <p:tav tm="0">
                                          <p:val>
                                            <p:strVal val="0-#ppt_w/2"/>
                                          </p:val>
                                        </p:tav>
                                        <p:tav tm="100000">
                                          <p:val>
                                            <p:strVal val="#ppt_x"/>
                                          </p:val>
                                        </p:tav>
                                      </p:tavLst>
                                    </p:anim>
                                    <p:anim calcmode="lin" valueType="num">
                                      <p:cBhvr additive="base">
                                        <p:cTn id="8" dur="500" fill="hold"/>
                                        <p:tgtEl>
                                          <p:spTgt spid="532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3257"/>
                                        </p:tgtEl>
                                        <p:attrNameLst>
                                          <p:attrName>style.visibility</p:attrName>
                                        </p:attrNameLst>
                                      </p:cBhvr>
                                      <p:to>
                                        <p:strVal val="visible"/>
                                      </p:to>
                                    </p:set>
                                    <p:anim calcmode="lin" valueType="num">
                                      <p:cBhvr additive="base">
                                        <p:cTn id="13" dur="500" fill="hold"/>
                                        <p:tgtEl>
                                          <p:spTgt spid="53257"/>
                                        </p:tgtEl>
                                        <p:attrNameLst>
                                          <p:attrName>ppt_x</p:attrName>
                                        </p:attrNameLst>
                                      </p:cBhvr>
                                      <p:tavLst>
                                        <p:tav tm="0">
                                          <p:val>
                                            <p:strVal val="0-#ppt_w/2"/>
                                          </p:val>
                                        </p:tav>
                                        <p:tav tm="100000">
                                          <p:val>
                                            <p:strVal val="#ppt_x"/>
                                          </p:val>
                                        </p:tav>
                                      </p:tavLst>
                                    </p:anim>
                                    <p:anim calcmode="lin" valueType="num">
                                      <p:cBhvr additive="base">
                                        <p:cTn id="14" dur="500" fill="hold"/>
                                        <p:tgtEl>
                                          <p:spTgt spid="532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3266"/>
                                        </p:tgtEl>
                                        <p:attrNameLst>
                                          <p:attrName>style.visibility</p:attrName>
                                        </p:attrNameLst>
                                      </p:cBhvr>
                                      <p:to>
                                        <p:strVal val="visible"/>
                                      </p:to>
                                    </p:set>
                                    <p:anim calcmode="lin" valueType="num">
                                      <p:cBhvr additive="base">
                                        <p:cTn id="19" dur="500" fill="hold"/>
                                        <p:tgtEl>
                                          <p:spTgt spid="53266"/>
                                        </p:tgtEl>
                                        <p:attrNameLst>
                                          <p:attrName>ppt_x</p:attrName>
                                        </p:attrNameLst>
                                      </p:cBhvr>
                                      <p:tavLst>
                                        <p:tav tm="0">
                                          <p:val>
                                            <p:strVal val="#ppt_x"/>
                                          </p:val>
                                        </p:tav>
                                        <p:tav tm="100000">
                                          <p:val>
                                            <p:strVal val="#ppt_x"/>
                                          </p:val>
                                        </p:tav>
                                      </p:tavLst>
                                    </p:anim>
                                    <p:anim calcmode="lin" valueType="num">
                                      <p:cBhvr additive="base">
                                        <p:cTn id="20" dur="500" fill="hold"/>
                                        <p:tgtEl>
                                          <p:spTgt spid="53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93813"/>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NY_UNIS_logoPNG_transp_b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363" y="1385888"/>
            <a:ext cx="504825" cy="458787"/>
          </a:xfrm>
          <a:prstGeom prst="rect">
            <a:avLst/>
          </a:prstGeom>
          <a:noFill/>
          <a:extLst>
            <a:ext uri="{909E8E84-426E-40DD-AFC4-6F175D3DCCD1}">
              <a14:hiddenFill xmlns:a14="http://schemas.microsoft.com/office/drawing/2010/main">
                <a:solidFill>
                  <a:srgbClr val="FFFFFF"/>
                </a:solidFill>
              </a14:hiddenFill>
            </a:ext>
          </a:extLst>
        </p:spPr>
      </p:pic>
      <p:sp>
        <p:nvSpPr>
          <p:cNvPr id="32773" name="Rectangle 5"/>
          <p:cNvSpPr>
            <a:spLocks noChangeArrowheads="1"/>
          </p:cNvSpPr>
          <p:nvPr/>
        </p:nvSpPr>
        <p:spPr bwMode="auto">
          <a:xfrm>
            <a:off x="1258889" y="1844675"/>
            <a:ext cx="7201544"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en-US" b="1" dirty="0" smtClean="0">
                <a:solidFill>
                  <a:srgbClr val="000000"/>
                </a:solidFill>
              </a:rPr>
              <a:t>Introduction </a:t>
            </a:r>
            <a:endParaRPr lang="en-US" altLang="en-US" dirty="0" smtClean="0">
              <a:solidFill>
                <a:srgbClr val="000000"/>
              </a:solidFill>
            </a:endParaRPr>
          </a:p>
          <a:p>
            <a:pPr fontAlgn="base">
              <a:spcBef>
                <a:spcPct val="0"/>
              </a:spcBef>
              <a:spcAft>
                <a:spcPct val="0"/>
              </a:spcAft>
            </a:pPr>
            <a:r>
              <a:rPr lang="en-US" altLang="en-US" sz="1600" dirty="0" smtClean="0">
                <a:solidFill>
                  <a:srgbClr val="000000"/>
                </a:solidFill>
              </a:rPr>
              <a:t>In order to explain how a spectrometer works, it is necessary to refresh some basic concepts of physics like interference and diffraction. </a:t>
            </a:r>
          </a:p>
          <a:p>
            <a:pPr fontAlgn="base">
              <a:spcBef>
                <a:spcPct val="0"/>
              </a:spcBef>
              <a:spcAft>
                <a:spcPct val="0"/>
              </a:spcAft>
            </a:pPr>
            <a:endParaRPr lang="en-US" altLang="en-US" sz="1600" dirty="0" smtClean="0">
              <a:solidFill>
                <a:srgbClr val="000000"/>
              </a:solidFill>
            </a:endParaRPr>
          </a:p>
          <a:p>
            <a:pPr fontAlgn="base">
              <a:spcBef>
                <a:spcPct val="0"/>
              </a:spcBef>
              <a:spcAft>
                <a:spcPct val="0"/>
              </a:spcAft>
            </a:pPr>
            <a:r>
              <a:rPr lang="en-US" altLang="en-US" sz="1600" dirty="0" smtClean="0">
                <a:solidFill>
                  <a:srgbClr val="000000"/>
                </a:solidFill>
              </a:rPr>
              <a:t>The key optical element of a spectrometer is the </a:t>
            </a:r>
            <a:r>
              <a:rPr lang="en-US" altLang="en-US" sz="1600" i="1" dirty="0" smtClean="0">
                <a:solidFill>
                  <a:srgbClr val="000000"/>
                </a:solidFill>
              </a:rPr>
              <a:t>diffraction grating</a:t>
            </a:r>
            <a:r>
              <a:rPr lang="en-US" altLang="en-US" sz="1600" dirty="0" smtClean="0">
                <a:solidFill>
                  <a:srgbClr val="000000"/>
                </a:solidFill>
              </a:rPr>
              <a:t>. In this chapter we will derive properties such the grating equation, angular dispersion, and grating efficiency. </a:t>
            </a:r>
          </a:p>
        </p:txBody>
      </p:sp>
    </p:spTree>
    <p:extLst>
      <p:ext uri="{BB962C8B-B14F-4D97-AF65-F5344CB8AC3E}">
        <p14:creationId xmlns:p14="http://schemas.microsoft.com/office/powerpoint/2010/main" val="2885472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959175"/>
            <a:ext cx="4095750" cy="3619500"/>
          </a:xfrm>
          <a:prstGeom prst="rect">
            <a:avLst/>
          </a:prstGeom>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938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99728087"/>
              </p:ext>
            </p:extLst>
          </p:nvPr>
        </p:nvGraphicFramePr>
        <p:xfrm>
          <a:off x="1187624" y="1700808"/>
          <a:ext cx="4114800" cy="1249680"/>
        </p:xfrm>
        <a:graphic>
          <a:graphicData uri="http://schemas.openxmlformats.org/drawingml/2006/table">
            <a:tbl>
              <a:tblPr firstRow="1" firstCol="1" lastRow="1" lastCol="1" bandRow="1" bandCol="1"/>
              <a:tblGrid>
                <a:gridCol w="4114800"/>
              </a:tblGrid>
              <a:tr h="0">
                <a:tc>
                  <a:txBody>
                    <a:bodyPr/>
                    <a:lstStyle/>
                    <a:p>
                      <a:pPr>
                        <a:spcAft>
                          <a:spcPts val="0"/>
                        </a:spcAft>
                      </a:pPr>
                      <a:r>
                        <a:rPr lang="en-US" sz="1800" b="1" dirty="0" smtClean="0">
                          <a:effectLst/>
                          <a:latin typeface="+mn-lt"/>
                          <a:ea typeface="Times New Roman"/>
                        </a:rPr>
                        <a:t>DAY 1: BASIC </a:t>
                      </a:r>
                      <a:r>
                        <a:rPr lang="en-US" sz="1800" b="1" dirty="0">
                          <a:effectLst/>
                          <a:latin typeface="+mn-lt"/>
                          <a:ea typeface="Times New Roman"/>
                        </a:rPr>
                        <a:t>SPECTROSCOPY</a:t>
                      </a:r>
                      <a:endParaRPr lang="nb-NO" sz="1800" dirty="0">
                        <a:effectLst/>
                        <a:latin typeface="+mn-lt"/>
                        <a:ea typeface="Times New Roman"/>
                      </a:endParaRPr>
                    </a:p>
                  </a:txBody>
                  <a:tcPr marL="68580" marR="68580" marT="0" marB="0">
                    <a:lnL>
                      <a:noFill/>
                    </a:lnL>
                    <a:lnR>
                      <a:noFill/>
                    </a:lnR>
                    <a:lnT>
                      <a:noFill/>
                    </a:lnT>
                    <a:lnB>
                      <a:noFill/>
                    </a:lnB>
                  </a:tcPr>
                </a:tc>
              </a:tr>
              <a:tr h="0">
                <a:tc>
                  <a:txBody>
                    <a:bodyPr/>
                    <a:lstStyle/>
                    <a:p>
                      <a:pPr>
                        <a:spcAft>
                          <a:spcPts val="0"/>
                        </a:spcAft>
                      </a:pPr>
                      <a:r>
                        <a:rPr lang="en-US" sz="1600" b="1" dirty="0">
                          <a:solidFill>
                            <a:schemeClr val="tx1"/>
                          </a:solidFill>
                          <a:effectLst/>
                          <a:latin typeface="+mn-lt"/>
                          <a:ea typeface="Times New Roman"/>
                        </a:rPr>
                        <a:t>1.1 Light as waves</a:t>
                      </a:r>
                      <a:endParaRPr lang="nb-NO" sz="1600" b="1" dirty="0">
                        <a:solidFill>
                          <a:schemeClr val="tx1"/>
                        </a:solidFill>
                        <a:effectLst/>
                        <a:latin typeface="+mn-lt"/>
                        <a:ea typeface="Times New Roman"/>
                      </a:endParaRPr>
                    </a:p>
                    <a:p>
                      <a:pPr>
                        <a:spcAft>
                          <a:spcPts val="0"/>
                        </a:spcAft>
                      </a:pPr>
                      <a:r>
                        <a:rPr lang="en-US" sz="1600" dirty="0">
                          <a:effectLst/>
                          <a:latin typeface="+mn-lt"/>
                          <a:ea typeface="Times New Roman"/>
                        </a:rPr>
                        <a:t>1.2 Interference</a:t>
                      </a:r>
                      <a:endParaRPr lang="nb-NO" sz="1600" dirty="0">
                        <a:effectLst/>
                        <a:latin typeface="+mn-lt"/>
                        <a:ea typeface="Times New Roman"/>
                      </a:endParaRPr>
                    </a:p>
                    <a:p>
                      <a:pPr>
                        <a:spcAft>
                          <a:spcPts val="0"/>
                        </a:spcAft>
                      </a:pPr>
                      <a:r>
                        <a:rPr lang="en-US" sz="1600" dirty="0">
                          <a:effectLst/>
                          <a:latin typeface="+mn-lt"/>
                          <a:ea typeface="Times New Roman"/>
                        </a:rPr>
                        <a:t>1.3 Diffraction</a:t>
                      </a:r>
                      <a:endParaRPr lang="nb-NO" sz="1600" dirty="0">
                        <a:effectLst/>
                        <a:latin typeface="+mn-lt"/>
                        <a:ea typeface="Times New Roman"/>
                      </a:endParaRPr>
                    </a:p>
                    <a:p>
                      <a:pPr>
                        <a:spcAft>
                          <a:spcPts val="0"/>
                        </a:spcAft>
                      </a:pPr>
                      <a:r>
                        <a:rPr lang="en-US" sz="1600" dirty="0">
                          <a:effectLst/>
                          <a:latin typeface="+mn-lt"/>
                          <a:ea typeface="Times New Roman"/>
                        </a:rPr>
                        <a:t>1.4 The GRISM</a:t>
                      </a:r>
                      <a:endParaRPr lang="nb-NO" sz="1600" dirty="0">
                        <a:effectLst/>
                        <a:latin typeface="+mn-lt"/>
                        <a:ea typeface="Times New Roman"/>
                      </a:endParaRPr>
                    </a:p>
                  </a:txBody>
                  <a:tcPr marL="68580" marR="68580" marT="0" marB="0">
                    <a:lnL>
                      <a:noFill/>
                    </a:lnL>
                    <a:lnR>
                      <a:noFill/>
                    </a:lnR>
                    <a:lnT>
                      <a:noFill/>
                    </a:lnT>
                    <a:lnB>
                      <a:noFill/>
                    </a:lnB>
                    <a:noFill/>
                  </a:tcPr>
                </a:tc>
              </a:tr>
            </a:tbl>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6"/>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16" name="Group 15"/>
          <p:cNvGrpSpPr/>
          <p:nvPr/>
        </p:nvGrpSpPr>
        <p:grpSpPr>
          <a:xfrm>
            <a:off x="1120251" y="3584259"/>
            <a:ext cx="3890986" cy="2351014"/>
            <a:chOff x="1187624" y="3275783"/>
            <a:chExt cx="3890986" cy="2351014"/>
          </a:xfrm>
        </p:grpSpPr>
        <p:sp>
          <p:nvSpPr>
            <p:cNvPr id="5" name="TextBox 4"/>
            <p:cNvSpPr txBox="1"/>
            <p:nvPr/>
          </p:nvSpPr>
          <p:spPr>
            <a:xfrm>
              <a:off x="1187624" y="3275783"/>
              <a:ext cx="2210862" cy="369332"/>
            </a:xfrm>
            <a:prstGeom prst="rect">
              <a:avLst/>
            </a:prstGeom>
            <a:noFill/>
          </p:spPr>
          <p:txBody>
            <a:bodyPr wrap="none" rtlCol="0">
              <a:spAutoFit/>
            </a:bodyPr>
            <a:lstStyle/>
            <a:p>
              <a:r>
                <a:rPr lang="en-US" b="1" dirty="0" smtClean="0"/>
                <a:t>1.1 Light</a:t>
              </a:r>
              <a:r>
                <a:rPr lang="nb-NO" b="1" dirty="0" smtClean="0"/>
                <a:t> as </a:t>
              </a:r>
              <a:r>
                <a:rPr lang="en-US" b="1" dirty="0" smtClean="0"/>
                <a:t>waves</a:t>
              </a:r>
              <a:endParaRPr lang="en-US" b="1" dirty="0"/>
            </a:p>
          </p:txBody>
        </p:sp>
        <p:graphicFrame>
          <p:nvGraphicFramePr>
            <p:cNvPr id="7" name="Object 6"/>
            <p:cNvGraphicFramePr>
              <a:graphicFrameLocks noChangeAspect="1"/>
            </p:cNvGraphicFramePr>
            <p:nvPr>
              <p:extLst>
                <p:ext uri="{D42A27DB-BD31-4B8C-83A1-F6EECF244321}">
                  <p14:modId xmlns:p14="http://schemas.microsoft.com/office/powerpoint/2010/main" val="799489160"/>
                </p:ext>
              </p:extLst>
            </p:nvPr>
          </p:nvGraphicFramePr>
          <p:xfrm>
            <a:off x="2738350" y="3962183"/>
            <a:ext cx="2340260" cy="360040"/>
          </p:xfrm>
          <a:graphic>
            <a:graphicData uri="http://schemas.openxmlformats.org/presentationml/2006/ole">
              <mc:AlternateContent xmlns:mc="http://schemas.openxmlformats.org/markup-compatibility/2006">
                <mc:Choice xmlns:v="urn:schemas-microsoft-com:vml" Requires="v">
                  <p:oleObj spid="_x0000_s2092" r:id="rId6" imgW="1485900" imgH="228600" progId="Equation.3">
                    <p:embed/>
                  </p:oleObj>
                </mc:Choice>
                <mc:Fallback>
                  <p:oleObj r:id="rId6" imgW="1485900" imgH="2286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8350" y="3962183"/>
                          <a:ext cx="2340260" cy="360040"/>
                        </a:xfrm>
                        <a:prstGeom prst="rect">
                          <a:avLst/>
                        </a:prstGeom>
                        <a:noFill/>
                      </p:spPr>
                    </p:pic>
                  </p:oleObj>
                </mc:Fallback>
              </mc:AlternateContent>
            </a:graphicData>
          </a:graphic>
        </p:graphicFrame>
        <p:sp>
          <p:nvSpPr>
            <p:cNvPr id="11" name="TextBox 10"/>
            <p:cNvSpPr txBox="1"/>
            <p:nvPr/>
          </p:nvSpPr>
          <p:spPr>
            <a:xfrm>
              <a:off x="1272560" y="3983669"/>
              <a:ext cx="1095172" cy="338554"/>
            </a:xfrm>
            <a:prstGeom prst="rect">
              <a:avLst/>
            </a:prstGeom>
            <a:noFill/>
          </p:spPr>
          <p:txBody>
            <a:bodyPr wrap="none" rtlCol="0">
              <a:spAutoFit/>
            </a:bodyPr>
            <a:lstStyle/>
            <a:p>
              <a:r>
                <a:rPr lang="en-US" sz="1600" dirty="0" smtClean="0"/>
                <a:t>Amplitude</a:t>
              </a:r>
              <a:endParaRPr lang="en-US" sz="1600" dirty="0"/>
            </a:p>
          </p:txBody>
        </p:sp>
        <p:sp>
          <p:nvSpPr>
            <p:cNvPr id="17" name="TextBox 16"/>
            <p:cNvSpPr txBox="1"/>
            <p:nvPr/>
          </p:nvSpPr>
          <p:spPr>
            <a:xfrm>
              <a:off x="1272560" y="4429128"/>
              <a:ext cx="1074333" cy="338554"/>
            </a:xfrm>
            <a:prstGeom prst="rect">
              <a:avLst/>
            </a:prstGeom>
            <a:noFill/>
          </p:spPr>
          <p:txBody>
            <a:bodyPr wrap="none" rtlCol="0">
              <a:spAutoFit/>
            </a:bodyPr>
            <a:lstStyle/>
            <a:p>
              <a:r>
                <a:rPr lang="en-US" sz="1600" dirty="0" smtClean="0"/>
                <a:t>Period (s)</a:t>
              </a:r>
              <a:endParaRPr lang="en-US" sz="1600" dirty="0"/>
            </a:p>
          </p:txBody>
        </p:sp>
        <p:sp>
          <p:nvSpPr>
            <p:cNvPr id="12" name="Rectangle 11"/>
            <p:cNvSpPr/>
            <p:nvPr/>
          </p:nvSpPr>
          <p:spPr>
            <a:xfrm>
              <a:off x="2738350" y="4398350"/>
              <a:ext cx="819455" cy="369332"/>
            </a:xfrm>
            <a:prstGeom prst="rect">
              <a:avLst/>
            </a:prstGeom>
          </p:spPr>
          <p:txBody>
            <a:bodyPr wrap="none">
              <a:spAutoFit/>
            </a:bodyPr>
            <a:lstStyle/>
            <a:p>
              <a:r>
                <a:rPr lang="nb-NO" i="1" dirty="0" smtClean="0">
                  <a:effectLst/>
                  <a:latin typeface="Times New Roman"/>
                  <a:ea typeface="Times New Roman"/>
                </a:rPr>
                <a:t>T=</a:t>
              </a:r>
              <a:r>
                <a:rPr lang="nb-NO" i="1" dirty="0" smtClean="0">
                  <a:effectLst/>
                  <a:latin typeface="Symbol"/>
                  <a:ea typeface="Times New Roman"/>
                  <a:cs typeface="Times New Roman"/>
                </a:rPr>
                <a:t>l/</a:t>
              </a:r>
              <a:r>
                <a:rPr lang="nb-NO" i="1" dirty="0" smtClean="0">
                  <a:effectLst/>
                  <a:latin typeface="Times New Roman"/>
                  <a:ea typeface="Times New Roman"/>
                </a:rPr>
                <a:t> v</a:t>
              </a:r>
              <a:endParaRPr lang="en-US" dirty="0"/>
            </a:p>
          </p:txBody>
        </p:sp>
        <p:sp>
          <p:nvSpPr>
            <p:cNvPr id="19" name="TextBox 18"/>
            <p:cNvSpPr txBox="1"/>
            <p:nvPr/>
          </p:nvSpPr>
          <p:spPr>
            <a:xfrm>
              <a:off x="1272560" y="4845583"/>
              <a:ext cx="1454629" cy="338554"/>
            </a:xfrm>
            <a:prstGeom prst="rect">
              <a:avLst/>
            </a:prstGeom>
            <a:noFill/>
          </p:spPr>
          <p:txBody>
            <a:bodyPr wrap="none" rtlCol="0">
              <a:spAutoFit/>
            </a:bodyPr>
            <a:lstStyle/>
            <a:p>
              <a:r>
                <a:rPr lang="en-US" sz="1600" dirty="0" smtClean="0"/>
                <a:t>Wave number</a:t>
              </a:r>
              <a:endParaRPr lang="en-US" sz="1600" dirty="0"/>
            </a:p>
          </p:txBody>
        </p:sp>
        <p:sp>
          <p:nvSpPr>
            <p:cNvPr id="13" name="Rectangle 12"/>
            <p:cNvSpPr/>
            <p:nvPr/>
          </p:nvSpPr>
          <p:spPr>
            <a:xfrm>
              <a:off x="2738350" y="4814805"/>
              <a:ext cx="875561" cy="369332"/>
            </a:xfrm>
            <a:prstGeom prst="rect">
              <a:avLst/>
            </a:prstGeom>
          </p:spPr>
          <p:txBody>
            <a:bodyPr wrap="none">
              <a:spAutoFit/>
            </a:bodyPr>
            <a:lstStyle/>
            <a:p>
              <a:r>
                <a:rPr lang="nb-NO" i="1" dirty="0" smtClean="0">
                  <a:effectLst/>
                  <a:latin typeface="Times New Roman"/>
                  <a:ea typeface="Times New Roman"/>
                </a:rPr>
                <a:t>k=2</a:t>
              </a:r>
              <a:r>
                <a:rPr lang="nb-NO" i="1" dirty="0" smtClean="0">
                  <a:effectLst/>
                  <a:latin typeface="Symbol"/>
                  <a:ea typeface="Times New Roman"/>
                  <a:cs typeface="Times New Roman"/>
                </a:rPr>
                <a:t>p</a:t>
              </a:r>
              <a:r>
                <a:rPr lang="nb-NO" i="1" dirty="0" smtClean="0">
                  <a:effectLst/>
                  <a:latin typeface="Times New Roman"/>
                  <a:ea typeface="Times New Roman"/>
                </a:rPr>
                <a:t>/</a:t>
              </a:r>
              <a:r>
                <a:rPr lang="nb-NO" i="1" dirty="0" smtClean="0">
                  <a:effectLst/>
                  <a:latin typeface="Symbol"/>
                  <a:ea typeface="Times New Roman"/>
                  <a:cs typeface="Times New Roman"/>
                </a:rPr>
                <a:t>l</a:t>
              </a:r>
              <a:endParaRPr lang="en-US" dirty="0"/>
            </a:p>
          </p:txBody>
        </p:sp>
        <p:sp>
          <p:nvSpPr>
            <p:cNvPr id="23" name="TextBox 22"/>
            <p:cNvSpPr txBox="1"/>
            <p:nvPr/>
          </p:nvSpPr>
          <p:spPr>
            <a:xfrm>
              <a:off x="1272560" y="3645115"/>
              <a:ext cx="1609736" cy="338554"/>
            </a:xfrm>
            <a:prstGeom prst="rect">
              <a:avLst/>
            </a:prstGeom>
            <a:noFill/>
          </p:spPr>
          <p:txBody>
            <a:bodyPr wrap="none" rtlCol="0">
              <a:spAutoFit/>
            </a:bodyPr>
            <a:lstStyle/>
            <a:p>
              <a:r>
                <a:rPr lang="en-US" sz="1600" b="1" dirty="0" smtClean="0"/>
                <a:t>Sinusoid wave</a:t>
              </a:r>
              <a:endParaRPr lang="en-US" sz="1600" b="1" dirty="0"/>
            </a:p>
          </p:txBody>
        </p:sp>
        <p:sp>
          <p:nvSpPr>
            <p:cNvPr id="24" name="TextBox 23"/>
            <p:cNvSpPr txBox="1"/>
            <p:nvPr/>
          </p:nvSpPr>
          <p:spPr>
            <a:xfrm>
              <a:off x="1272560" y="5288243"/>
              <a:ext cx="1848583" cy="338554"/>
            </a:xfrm>
            <a:prstGeom prst="rect">
              <a:avLst/>
            </a:prstGeom>
            <a:noFill/>
          </p:spPr>
          <p:txBody>
            <a:bodyPr wrap="none" rtlCol="0">
              <a:spAutoFit/>
            </a:bodyPr>
            <a:lstStyle/>
            <a:p>
              <a:r>
                <a:rPr lang="en-US" sz="1600" dirty="0" smtClean="0"/>
                <a:t>Angular frequency</a:t>
              </a:r>
              <a:endParaRPr lang="en-US" sz="1600" dirty="0"/>
            </a:p>
          </p:txBody>
        </p:sp>
        <p:sp>
          <p:nvSpPr>
            <p:cNvPr id="15" name="Rectangle 14"/>
            <p:cNvSpPr/>
            <p:nvPr/>
          </p:nvSpPr>
          <p:spPr>
            <a:xfrm>
              <a:off x="3166095" y="5257465"/>
              <a:ext cx="1003801" cy="369332"/>
            </a:xfrm>
            <a:prstGeom prst="rect">
              <a:avLst/>
            </a:prstGeom>
          </p:spPr>
          <p:txBody>
            <a:bodyPr wrap="none">
              <a:spAutoFit/>
            </a:bodyPr>
            <a:lstStyle/>
            <a:p>
              <a:r>
                <a:rPr lang="nb-NO" i="1" dirty="0" smtClean="0">
                  <a:effectLst/>
                  <a:latin typeface="Symbol"/>
                  <a:ea typeface="Times New Roman"/>
                  <a:cs typeface="Times New Roman"/>
                </a:rPr>
                <a:t>w</a:t>
              </a:r>
              <a:r>
                <a:rPr lang="nb-NO" i="1" dirty="0" smtClean="0">
                  <a:effectLst/>
                  <a:latin typeface="Times New Roman"/>
                  <a:ea typeface="Times New Roman"/>
                </a:rPr>
                <a:t>=2</a:t>
              </a:r>
              <a:r>
                <a:rPr lang="nb-NO" i="1" dirty="0" smtClean="0">
                  <a:effectLst/>
                  <a:latin typeface="Symbol"/>
                  <a:ea typeface="Times New Roman"/>
                  <a:cs typeface="Times New Roman"/>
                </a:rPr>
                <a:t>p</a:t>
              </a:r>
              <a:r>
                <a:rPr lang="nb-NO" i="1" dirty="0" smtClean="0">
                  <a:effectLst/>
                  <a:latin typeface="Times New Roman"/>
                  <a:ea typeface="Times New Roman"/>
                </a:rPr>
                <a:t>/</a:t>
              </a:r>
              <a:r>
                <a:rPr lang="nb-NO" i="1" dirty="0">
                  <a:latin typeface="Symbol"/>
                  <a:ea typeface="Times New Roman"/>
                  <a:cs typeface="Times New Roman"/>
                </a:rPr>
                <a:t>T</a:t>
              </a:r>
              <a:r>
                <a:rPr lang="nb-NO" dirty="0" smtClean="0">
                  <a:effectLst/>
                  <a:latin typeface="Times New Roman"/>
                  <a:ea typeface="Times New Roman"/>
                </a:rPr>
                <a:t>.</a:t>
              </a:r>
              <a:endParaRPr lang="en-US" dirty="0"/>
            </a:p>
          </p:txBody>
        </p:sp>
      </p:grpSp>
    </p:spTree>
    <p:extLst>
      <p:ext uri="{BB962C8B-B14F-4D97-AF65-F5344CB8AC3E}">
        <p14:creationId xmlns:p14="http://schemas.microsoft.com/office/powerpoint/2010/main" val="1759422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668" y="2276872"/>
            <a:ext cx="4095750" cy="3619500"/>
          </a:xfrm>
          <a:prstGeom prst="rect">
            <a:avLst/>
          </a:prstGeom>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938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1556792"/>
            <a:ext cx="3383042" cy="338554"/>
          </a:xfrm>
          <a:prstGeom prst="rect">
            <a:avLst/>
          </a:prstGeom>
          <a:noFill/>
        </p:spPr>
        <p:txBody>
          <a:bodyPr wrap="none" rtlCol="0">
            <a:spAutoFit/>
          </a:bodyPr>
          <a:lstStyle/>
          <a:p>
            <a:r>
              <a:rPr lang="en-US" sz="1600" b="1" dirty="0" smtClean="0"/>
              <a:t>A wave by complex mathematics</a:t>
            </a:r>
            <a:endParaRPr lang="en-US" sz="1600" b="1"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55927455"/>
              </p:ext>
            </p:extLst>
          </p:nvPr>
        </p:nvGraphicFramePr>
        <p:xfrm>
          <a:off x="1259632" y="2030199"/>
          <a:ext cx="2153920" cy="690880"/>
        </p:xfrm>
        <a:graphic>
          <a:graphicData uri="http://schemas.openxmlformats.org/presentationml/2006/ole">
            <mc:AlternateContent xmlns:mc="http://schemas.openxmlformats.org/markup-compatibility/2006">
              <mc:Choice xmlns:v="urn:schemas-microsoft-com:vml" Requires="v">
                <p:oleObj spid="_x0000_s3307" r:id="rId6" imgW="1346200" imgH="431800" progId="Equation.3">
                  <p:embed/>
                </p:oleObj>
              </mc:Choice>
              <mc:Fallback>
                <p:oleObj r:id="rId6" imgW="1346200" imgH="4318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2030199"/>
                        <a:ext cx="2153920" cy="6908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971600" y="4221088"/>
            <a:ext cx="1508746" cy="338554"/>
          </a:xfrm>
          <a:prstGeom prst="rect">
            <a:avLst/>
          </a:prstGeom>
          <a:noFill/>
        </p:spPr>
        <p:txBody>
          <a:bodyPr wrap="none" rtlCol="0">
            <a:spAutoFit/>
          </a:bodyPr>
          <a:lstStyle/>
          <a:p>
            <a:r>
              <a:rPr lang="en-US" sz="1600" dirty="0" smtClean="0"/>
              <a:t>Real part of is</a:t>
            </a:r>
            <a:endParaRPr lang="en-US" sz="1600" dirty="0"/>
          </a:p>
        </p:txBody>
      </p:sp>
      <p:sp>
        <p:nvSpPr>
          <p:cNvPr id="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497754619"/>
              </p:ext>
            </p:extLst>
          </p:nvPr>
        </p:nvGraphicFramePr>
        <p:xfrm>
          <a:off x="1260000" y="3246120"/>
          <a:ext cx="1828800" cy="365760"/>
        </p:xfrm>
        <a:graphic>
          <a:graphicData uri="http://schemas.openxmlformats.org/presentationml/2006/ole">
            <mc:AlternateContent xmlns:mc="http://schemas.openxmlformats.org/markup-compatibility/2006">
              <mc:Choice xmlns:v="urn:schemas-microsoft-com:vml" Requires="v">
                <p:oleObj spid="_x0000_s3308" r:id="rId8" imgW="1143000" imgH="228600" progId="Equation.3">
                  <p:embed/>
                </p:oleObj>
              </mc:Choice>
              <mc:Fallback>
                <p:oleObj r:id="rId8" imgW="1143000" imgH="2286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60000" y="3246120"/>
                        <a:ext cx="1828800" cy="3657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2890065510"/>
              </p:ext>
            </p:extLst>
          </p:nvPr>
        </p:nvGraphicFramePr>
        <p:xfrm>
          <a:off x="1260000" y="3789040"/>
          <a:ext cx="1076493" cy="324979"/>
        </p:xfrm>
        <a:graphic>
          <a:graphicData uri="http://schemas.openxmlformats.org/presentationml/2006/ole">
            <mc:AlternateContent xmlns:mc="http://schemas.openxmlformats.org/markup-compatibility/2006">
              <mc:Choice xmlns:v="urn:schemas-microsoft-com:vml" Requires="v">
                <p:oleObj spid="_x0000_s3309" r:id="rId10" imgW="672808" imgH="203112" progId="Equation.3">
                  <p:embed/>
                </p:oleObj>
              </mc:Choice>
              <mc:Fallback>
                <p:oleObj r:id="rId10" imgW="672808" imgH="203112" progId="Equation.3">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0000" y="3789040"/>
                        <a:ext cx="1076493" cy="3249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971600" y="2798697"/>
            <a:ext cx="1555939" cy="338554"/>
          </a:xfrm>
          <a:prstGeom prst="rect">
            <a:avLst/>
          </a:prstGeom>
          <a:noFill/>
        </p:spPr>
        <p:txBody>
          <a:bodyPr wrap="none" rtlCol="0">
            <a:spAutoFit/>
          </a:bodyPr>
          <a:lstStyle/>
          <a:p>
            <a:r>
              <a:rPr lang="en-US" sz="1600" dirty="0" smtClean="0"/>
              <a:t>Euler’s formula</a:t>
            </a:r>
            <a:endParaRPr lang="en-US" sz="1600" dirty="0"/>
          </a:p>
        </p:txBody>
      </p:sp>
      <p:sp>
        <p:nvSpPr>
          <p:cNvPr id="11"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2194583157"/>
              </p:ext>
            </p:extLst>
          </p:nvPr>
        </p:nvGraphicFramePr>
        <p:xfrm>
          <a:off x="1260000" y="4653136"/>
          <a:ext cx="1970186" cy="365602"/>
        </p:xfrm>
        <a:graphic>
          <a:graphicData uri="http://schemas.openxmlformats.org/presentationml/2006/ole">
            <mc:AlternateContent xmlns:mc="http://schemas.openxmlformats.org/markup-compatibility/2006">
              <mc:Choice xmlns:v="urn:schemas-microsoft-com:vml" Requires="v">
                <p:oleObj spid="_x0000_s3310" r:id="rId12" imgW="1231366" imgH="228501" progId="Equation.3">
                  <p:embed/>
                </p:oleObj>
              </mc:Choice>
              <mc:Fallback>
                <p:oleObj r:id="rId12" imgW="1231366" imgH="228501" progId="Equation.3">
                  <p:embed/>
                  <p:pic>
                    <p:nvPicPr>
                      <p:cNvPr id="0" name="Object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60000" y="4653136"/>
                        <a:ext cx="1970186" cy="3656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971600" y="5170503"/>
            <a:ext cx="2864887" cy="338554"/>
          </a:xfrm>
          <a:prstGeom prst="rect">
            <a:avLst/>
          </a:prstGeom>
          <a:noFill/>
        </p:spPr>
        <p:txBody>
          <a:bodyPr wrap="none" rtlCol="0">
            <a:spAutoFit/>
          </a:bodyPr>
          <a:lstStyle/>
          <a:p>
            <a:r>
              <a:rPr lang="en-US" sz="1600" dirty="0" smtClean="0"/>
              <a:t>In 3D a wave is expressed as</a:t>
            </a:r>
            <a:endParaRPr lang="en-US" sz="1600" dirty="0"/>
          </a:p>
        </p:txBody>
      </p:sp>
      <p:sp>
        <p:nvSpPr>
          <p:cNvPr id="1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2675858593"/>
              </p:ext>
            </p:extLst>
          </p:nvPr>
        </p:nvGraphicFramePr>
        <p:xfrm>
          <a:off x="1260000" y="5589240"/>
          <a:ext cx="1402080" cy="386080"/>
        </p:xfrm>
        <a:graphic>
          <a:graphicData uri="http://schemas.openxmlformats.org/presentationml/2006/ole">
            <mc:AlternateContent xmlns:mc="http://schemas.openxmlformats.org/markup-compatibility/2006">
              <mc:Choice xmlns:v="urn:schemas-microsoft-com:vml" Requires="v">
                <p:oleObj spid="_x0000_s3311" r:id="rId14" imgW="876300" imgH="241300" progId="Equation.3">
                  <p:embed/>
                </p:oleObj>
              </mc:Choice>
              <mc:Fallback>
                <p:oleObj r:id="rId14" imgW="876300" imgH="241300" progId="Equation.3">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60000" y="5589240"/>
                        <a:ext cx="1402080" cy="3860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8" name="Object 17"/>
          <p:cNvGraphicFramePr>
            <a:graphicFrameLocks noChangeAspect="1"/>
          </p:cNvGraphicFramePr>
          <p:nvPr>
            <p:extLst>
              <p:ext uri="{D42A27DB-BD31-4B8C-83A1-F6EECF244321}">
                <p14:modId xmlns:p14="http://schemas.microsoft.com/office/powerpoint/2010/main" val="3107197532"/>
              </p:ext>
            </p:extLst>
          </p:nvPr>
        </p:nvGraphicFramePr>
        <p:xfrm>
          <a:off x="1260000" y="6021288"/>
          <a:ext cx="1686560" cy="325120"/>
        </p:xfrm>
        <a:graphic>
          <a:graphicData uri="http://schemas.openxmlformats.org/presentationml/2006/ole">
            <mc:AlternateContent xmlns:mc="http://schemas.openxmlformats.org/markup-compatibility/2006">
              <mc:Choice xmlns:v="urn:schemas-microsoft-com:vml" Requires="v">
                <p:oleObj spid="_x0000_s3312" r:id="rId16" imgW="1054100" imgH="203200" progId="Equation.3">
                  <p:embed/>
                </p:oleObj>
              </mc:Choice>
              <mc:Fallback>
                <p:oleObj r:id="rId16" imgW="1054100" imgH="203200" progId="Equation.3">
                  <p:embed/>
                  <p:pic>
                    <p:nvPicPr>
                      <p:cNvPr id="0" name="Object 1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60000" y="6021288"/>
                        <a:ext cx="1686560" cy="325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23" name="Object 22"/>
          <p:cNvGraphicFramePr>
            <a:graphicFrameLocks noChangeAspect="1"/>
          </p:cNvGraphicFramePr>
          <p:nvPr>
            <p:extLst>
              <p:ext uri="{D42A27DB-BD31-4B8C-83A1-F6EECF244321}">
                <p14:modId xmlns:p14="http://schemas.microsoft.com/office/powerpoint/2010/main" val="2628025958"/>
              </p:ext>
            </p:extLst>
          </p:nvPr>
        </p:nvGraphicFramePr>
        <p:xfrm>
          <a:off x="1032549" y="6324872"/>
          <a:ext cx="202936" cy="324698"/>
        </p:xfrm>
        <a:graphic>
          <a:graphicData uri="http://schemas.openxmlformats.org/presentationml/2006/ole">
            <mc:AlternateContent xmlns:mc="http://schemas.openxmlformats.org/markup-compatibility/2006">
              <mc:Choice xmlns:v="urn:schemas-microsoft-com:vml" Requires="v">
                <p:oleObj spid="_x0000_s3313" r:id="rId18" imgW="126835" imgH="202936" progId="Equation.3">
                  <p:embed/>
                </p:oleObj>
              </mc:Choice>
              <mc:Fallback>
                <p:oleObj r:id="rId18" imgW="126835" imgH="202936" progId="Equation.3">
                  <p:embed/>
                  <p:pic>
                    <p:nvPicPr>
                      <p:cNvPr id="0" name="Object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2549" y="6324872"/>
                        <a:ext cx="202936" cy="3246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TextBox 26"/>
          <p:cNvSpPr txBox="1"/>
          <p:nvPr/>
        </p:nvSpPr>
        <p:spPr>
          <a:xfrm>
            <a:off x="1196213" y="6324872"/>
            <a:ext cx="2933816" cy="338554"/>
          </a:xfrm>
          <a:prstGeom prst="rect">
            <a:avLst/>
          </a:prstGeom>
          <a:noFill/>
        </p:spPr>
        <p:txBody>
          <a:bodyPr wrap="none" rtlCol="0">
            <a:spAutoFit/>
          </a:bodyPr>
          <a:lstStyle/>
          <a:p>
            <a:r>
              <a:rPr lang="en-US" sz="1600" dirty="0"/>
              <a:t>i</a:t>
            </a:r>
            <a:r>
              <a:rPr lang="en-US" sz="1600" dirty="0" smtClean="0"/>
              <a:t>s the initial phase of the wave</a:t>
            </a:r>
            <a:endParaRPr lang="en-US" sz="1600" dirty="0"/>
          </a:p>
        </p:txBody>
      </p:sp>
    </p:spTree>
    <p:extLst>
      <p:ext uri="{BB962C8B-B14F-4D97-AF65-F5344CB8AC3E}">
        <p14:creationId xmlns:p14="http://schemas.microsoft.com/office/powerpoint/2010/main" val="3589336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7792" y="56773"/>
            <a:ext cx="4095750" cy="3619500"/>
          </a:xfrm>
          <a:prstGeom prst="rect">
            <a:avLst/>
          </a:prstGeom>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281459133"/>
              </p:ext>
            </p:extLst>
          </p:nvPr>
        </p:nvGraphicFramePr>
        <p:xfrm>
          <a:off x="827584" y="260648"/>
          <a:ext cx="4114800" cy="1249680"/>
        </p:xfrm>
        <a:graphic>
          <a:graphicData uri="http://schemas.openxmlformats.org/drawingml/2006/table">
            <a:tbl>
              <a:tblPr firstRow="1" firstCol="1" lastRow="1" lastCol="1" bandRow="1" bandCol="1"/>
              <a:tblGrid>
                <a:gridCol w="4114800"/>
              </a:tblGrid>
              <a:tr h="0">
                <a:tc>
                  <a:txBody>
                    <a:bodyPr/>
                    <a:lstStyle/>
                    <a:p>
                      <a:pPr>
                        <a:spcAft>
                          <a:spcPts val="0"/>
                        </a:spcAft>
                      </a:pPr>
                      <a:r>
                        <a:rPr lang="en-US" sz="1800" b="1" dirty="0" smtClean="0">
                          <a:effectLst/>
                          <a:latin typeface="+mn-lt"/>
                          <a:ea typeface="Times New Roman"/>
                        </a:rPr>
                        <a:t>DAY 1: BASIC </a:t>
                      </a:r>
                      <a:r>
                        <a:rPr lang="en-US" sz="1800" b="1" dirty="0">
                          <a:effectLst/>
                          <a:latin typeface="+mn-lt"/>
                          <a:ea typeface="Times New Roman"/>
                        </a:rPr>
                        <a:t>SPECTROSCOPY</a:t>
                      </a:r>
                      <a:endParaRPr lang="nb-NO" sz="1800" dirty="0">
                        <a:effectLst/>
                        <a:latin typeface="+mn-lt"/>
                        <a:ea typeface="Times New Roman"/>
                      </a:endParaRPr>
                    </a:p>
                  </a:txBody>
                  <a:tcPr marL="68580" marR="68580" marT="0" marB="0">
                    <a:lnL>
                      <a:noFill/>
                    </a:lnL>
                    <a:lnR>
                      <a:noFill/>
                    </a:lnR>
                    <a:lnT>
                      <a:noFill/>
                    </a:lnT>
                    <a:lnB>
                      <a:noFill/>
                    </a:lnB>
                  </a:tcPr>
                </a:tc>
              </a:tr>
              <a:tr h="0">
                <a:tc>
                  <a:txBody>
                    <a:bodyPr/>
                    <a:lstStyle/>
                    <a:p>
                      <a:pPr>
                        <a:spcAft>
                          <a:spcPts val="0"/>
                        </a:spcAft>
                      </a:pPr>
                      <a:r>
                        <a:rPr lang="en-US" sz="1600" dirty="0">
                          <a:solidFill>
                            <a:schemeClr val="tx1"/>
                          </a:solidFill>
                          <a:effectLst/>
                          <a:latin typeface="+mn-lt"/>
                          <a:ea typeface="Times New Roman"/>
                        </a:rPr>
                        <a:t>1.1 Light as waves</a:t>
                      </a:r>
                      <a:endParaRPr lang="nb-NO" sz="1600" dirty="0">
                        <a:solidFill>
                          <a:schemeClr val="tx1"/>
                        </a:solidFill>
                        <a:effectLst/>
                        <a:latin typeface="+mn-lt"/>
                        <a:ea typeface="Times New Roman"/>
                      </a:endParaRPr>
                    </a:p>
                    <a:p>
                      <a:pPr>
                        <a:spcAft>
                          <a:spcPts val="0"/>
                        </a:spcAft>
                      </a:pPr>
                      <a:r>
                        <a:rPr lang="en-US" sz="1600" b="1" dirty="0">
                          <a:effectLst/>
                          <a:latin typeface="+mn-lt"/>
                          <a:ea typeface="Times New Roman"/>
                        </a:rPr>
                        <a:t>1.2 Interference</a:t>
                      </a:r>
                      <a:endParaRPr lang="nb-NO" sz="1600" b="1" dirty="0">
                        <a:effectLst/>
                        <a:latin typeface="+mn-lt"/>
                        <a:ea typeface="Times New Roman"/>
                      </a:endParaRPr>
                    </a:p>
                    <a:p>
                      <a:pPr>
                        <a:spcAft>
                          <a:spcPts val="0"/>
                        </a:spcAft>
                      </a:pPr>
                      <a:r>
                        <a:rPr lang="en-US" sz="1600" dirty="0">
                          <a:effectLst/>
                          <a:latin typeface="+mn-lt"/>
                          <a:ea typeface="Times New Roman"/>
                        </a:rPr>
                        <a:t>1.3 Diffraction</a:t>
                      </a:r>
                      <a:endParaRPr lang="nb-NO" sz="1600" dirty="0">
                        <a:effectLst/>
                        <a:latin typeface="+mn-lt"/>
                        <a:ea typeface="Times New Roman"/>
                      </a:endParaRPr>
                    </a:p>
                    <a:p>
                      <a:pPr>
                        <a:spcAft>
                          <a:spcPts val="0"/>
                        </a:spcAft>
                      </a:pPr>
                      <a:r>
                        <a:rPr lang="en-US" sz="1600" dirty="0">
                          <a:effectLst/>
                          <a:latin typeface="+mn-lt"/>
                          <a:ea typeface="Times New Roman"/>
                        </a:rPr>
                        <a:t>1.4 The GRISM</a:t>
                      </a:r>
                      <a:endParaRPr lang="nb-NO" sz="1600" dirty="0">
                        <a:effectLst/>
                        <a:latin typeface="+mn-lt"/>
                        <a:ea typeface="Times New Roman"/>
                      </a:endParaRPr>
                    </a:p>
                  </a:txBody>
                  <a:tcPr marL="68580" marR="68580" marT="0" marB="0">
                    <a:lnL>
                      <a:noFill/>
                    </a:lnL>
                    <a:lnR>
                      <a:noFill/>
                    </a:lnR>
                    <a:lnT>
                      <a:noFill/>
                    </a:lnT>
                    <a:lnB>
                      <a:noFill/>
                    </a:lnB>
                    <a:noFill/>
                  </a:tcPr>
                </a:tc>
              </a:tr>
            </a:tbl>
          </a:graphicData>
        </a:graphic>
      </p:graphicFrame>
      <p:sp>
        <p:nvSpPr>
          <p:cNvPr id="2" name="TextBox 1"/>
          <p:cNvSpPr txBox="1"/>
          <p:nvPr/>
        </p:nvSpPr>
        <p:spPr>
          <a:xfrm>
            <a:off x="899592" y="2001339"/>
            <a:ext cx="1890261" cy="369332"/>
          </a:xfrm>
          <a:prstGeom prst="rect">
            <a:avLst/>
          </a:prstGeom>
          <a:noFill/>
        </p:spPr>
        <p:txBody>
          <a:bodyPr wrap="none" rtlCol="0">
            <a:spAutoFit/>
          </a:bodyPr>
          <a:lstStyle/>
          <a:p>
            <a:r>
              <a:rPr lang="en-US" b="1" dirty="0" smtClean="0"/>
              <a:t>1.2 Interference</a:t>
            </a:r>
            <a:endParaRPr lang="en-US" b="1" dirty="0"/>
          </a:p>
        </p:txBody>
      </p:sp>
      <p:sp>
        <p:nvSpPr>
          <p:cNvPr id="3" name="TextBox 2"/>
          <p:cNvSpPr txBox="1"/>
          <p:nvPr/>
        </p:nvSpPr>
        <p:spPr>
          <a:xfrm>
            <a:off x="920844" y="2492896"/>
            <a:ext cx="1982402" cy="338554"/>
          </a:xfrm>
          <a:prstGeom prst="rect">
            <a:avLst/>
          </a:prstGeom>
          <a:noFill/>
        </p:spPr>
        <p:txBody>
          <a:bodyPr wrap="none" rtlCol="0">
            <a:spAutoFit/>
          </a:bodyPr>
          <a:lstStyle/>
          <a:p>
            <a:r>
              <a:rPr lang="en-US" sz="1600" b="1" dirty="0" smtClean="0"/>
              <a:t>Two wave sources</a:t>
            </a:r>
            <a:endParaRPr lang="en-US" sz="1600" b="1"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132433061"/>
              </p:ext>
            </p:extLst>
          </p:nvPr>
        </p:nvGraphicFramePr>
        <p:xfrm>
          <a:off x="1225231" y="3200968"/>
          <a:ext cx="1238982" cy="771826"/>
        </p:xfrm>
        <a:graphic>
          <a:graphicData uri="http://schemas.openxmlformats.org/presentationml/2006/ole">
            <mc:AlternateContent xmlns:mc="http://schemas.openxmlformats.org/markup-compatibility/2006">
              <mc:Choice xmlns:v="urn:schemas-microsoft-com:vml" Requires="v">
                <p:oleObj spid="_x0000_s4292" r:id="rId5" imgW="774364" imgH="482391" progId="Equation.3">
                  <p:embed/>
                </p:oleObj>
              </mc:Choice>
              <mc:Fallback>
                <p:oleObj r:id="rId5" imgW="774364" imgH="482391"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5231" y="3200968"/>
                        <a:ext cx="1238982" cy="771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971600" y="2862414"/>
            <a:ext cx="1197764" cy="338554"/>
          </a:xfrm>
          <a:prstGeom prst="rect">
            <a:avLst/>
          </a:prstGeom>
          <a:noFill/>
        </p:spPr>
        <p:txBody>
          <a:bodyPr wrap="none" rtlCol="0">
            <a:spAutoFit/>
          </a:bodyPr>
          <a:lstStyle/>
          <a:p>
            <a:r>
              <a:rPr lang="en-US" sz="1600" dirty="0" smtClean="0"/>
              <a:t>Amplitudes</a:t>
            </a:r>
            <a:endParaRPr lang="en-US" sz="1600" dirty="0"/>
          </a:p>
        </p:txBody>
      </p:sp>
      <p:sp>
        <p:nvSpPr>
          <p:cNvPr id="14" name="TextBox 13"/>
          <p:cNvSpPr txBox="1"/>
          <p:nvPr/>
        </p:nvSpPr>
        <p:spPr>
          <a:xfrm>
            <a:off x="928647" y="4087470"/>
            <a:ext cx="867545" cy="338554"/>
          </a:xfrm>
          <a:prstGeom prst="rect">
            <a:avLst/>
          </a:prstGeom>
          <a:noFill/>
        </p:spPr>
        <p:txBody>
          <a:bodyPr wrap="none" rtlCol="0">
            <a:spAutoFit/>
          </a:bodyPr>
          <a:lstStyle/>
          <a:p>
            <a:r>
              <a:rPr lang="en-US" sz="1600" dirty="0" smtClean="0"/>
              <a:t>Phases</a:t>
            </a:r>
            <a:endParaRPr lang="en-US" sz="1600" dirty="0"/>
          </a:p>
        </p:txBody>
      </p:sp>
      <p:sp>
        <p:nvSpPr>
          <p:cNvPr id="1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3659295189"/>
              </p:ext>
            </p:extLst>
          </p:nvPr>
        </p:nvGraphicFramePr>
        <p:xfrm>
          <a:off x="1183844" y="4551745"/>
          <a:ext cx="1971040" cy="731520"/>
        </p:xfrm>
        <a:graphic>
          <a:graphicData uri="http://schemas.openxmlformats.org/presentationml/2006/ole">
            <mc:AlternateContent xmlns:mc="http://schemas.openxmlformats.org/markup-compatibility/2006">
              <mc:Choice xmlns:v="urn:schemas-microsoft-com:vml" Requires="v">
                <p:oleObj spid="_x0000_s4293" r:id="rId7" imgW="1231900" imgH="457200" progId="Equation.3">
                  <p:embed/>
                </p:oleObj>
              </mc:Choice>
              <mc:Fallback>
                <p:oleObj r:id="rId7" imgW="1231900" imgH="457200" progId="Equation.3">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3844" y="4551745"/>
                        <a:ext cx="1971040" cy="731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6" name="Object 15"/>
          <p:cNvGraphicFramePr>
            <a:graphicFrameLocks noChangeAspect="1"/>
          </p:cNvGraphicFramePr>
          <p:nvPr>
            <p:extLst>
              <p:ext uri="{D42A27DB-BD31-4B8C-83A1-F6EECF244321}">
                <p14:modId xmlns:p14="http://schemas.microsoft.com/office/powerpoint/2010/main" val="1069252192"/>
              </p:ext>
            </p:extLst>
          </p:nvPr>
        </p:nvGraphicFramePr>
        <p:xfrm>
          <a:off x="7308304" y="1840715"/>
          <a:ext cx="1198360" cy="345290"/>
        </p:xfrm>
        <a:graphic>
          <a:graphicData uri="http://schemas.openxmlformats.org/presentationml/2006/ole">
            <mc:AlternateContent xmlns:mc="http://schemas.openxmlformats.org/markup-compatibility/2006">
              <mc:Choice xmlns:v="urn:schemas-microsoft-com:vml" Requires="v">
                <p:oleObj spid="_x0000_s4294" r:id="rId9" imgW="748975" imgH="215806" progId="Equation.3">
                  <p:embed/>
                </p:oleObj>
              </mc:Choice>
              <mc:Fallback>
                <p:oleObj r:id="rId9" imgW="748975" imgH="215806"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304" y="1840715"/>
                        <a:ext cx="1198360" cy="3452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9" name="Object 18"/>
          <p:cNvGraphicFramePr>
            <a:graphicFrameLocks noChangeAspect="1"/>
          </p:cNvGraphicFramePr>
          <p:nvPr>
            <p:extLst>
              <p:ext uri="{D42A27DB-BD31-4B8C-83A1-F6EECF244321}">
                <p14:modId xmlns:p14="http://schemas.microsoft.com/office/powerpoint/2010/main" val="3725760239"/>
              </p:ext>
            </p:extLst>
          </p:nvPr>
        </p:nvGraphicFramePr>
        <p:xfrm>
          <a:off x="3563888" y="3613224"/>
          <a:ext cx="5242560" cy="1625600"/>
        </p:xfrm>
        <a:graphic>
          <a:graphicData uri="http://schemas.openxmlformats.org/presentationml/2006/ole">
            <mc:AlternateContent xmlns:mc="http://schemas.openxmlformats.org/markup-compatibility/2006">
              <mc:Choice xmlns:v="urn:schemas-microsoft-com:vml" Requires="v">
                <p:oleObj spid="_x0000_s4295" r:id="rId11" imgW="3276600" imgH="1016000" progId="Equation.3">
                  <p:embed/>
                </p:oleObj>
              </mc:Choice>
              <mc:Fallback>
                <p:oleObj r:id="rId11" imgW="3276600" imgH="1016000"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63888" y="3613224"/>
                        <a:ext cx="5242560" cy="162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3491880" y="3226210"/>
            <a:ext cx="949299" cy="338554"/>
          </a:xfrm>
          <a:prstGeom prst="rect">
            <a:avLst/>
          </a:prstGeom>
          <a:noFill/>
        </p:spPr>
        <p:txBody>
          <a:bodyPr wrap="none" rtlCol="0">
            <a:spAutoFit/>
          </a:bodyPr>
          <a:lstStyle/>
          <a:p>
            <a:r>
              <a:rPr lang="en-US" sz="1600" dirty="0" smtClean="0"/>
              <a:t>Intensity</a:t>
            </a:r>
            <a:endParaRPr lang="en-US" sz="1600" dirty="0"/>
          </a:p>
        </p:txBody>
      </p:sp>
      <p:sp>
        <p:nvSpPr>
          <p:cNvPr id="22"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26" name="Group 25"/>
          <p:cNvGrpSpPr/>
          <p:nvPr/>
        </p:nvGrpSpPr>
        <p:grpSpPr>
          <a:xfrm>
            <a:off x="3993133" y="5947335"/>
            <a:ext cx="4315471" cy="731520"/>
            <a:chOff x="3644073" y="5805264"/>
            <a:chExt cx="4315471" cy="731520"/>
          </a:xfrm>
        </p:grpSpPr>
        <p:graphicFrame>
          <p:nvGraphicFramePr>
            <p:cNvPr id="24" name="Object 23"/>
            <p:cNvGraphicFramePr>
              <a:graphicFrameLocks noChangeAspect="1"/>
            </p:cNvGraphicFramePr>
            <p:nvPr>
              <p:extLst>
                <p:ext uri="{D42A27DB-BD31-4B8C-83A1-F6EECF244321}">
                  <p14:modId xmlns:p14="http://schemas.microsoft.com/office/powerpoint/2010/main" val="1447468811"/>
                </p:ext>
              </p:extLst>
            </p:nvPr>
          </p:nvGraphicFramePr>
          <p:xfrm>
            <a:off x="3644073" y="5805264"/>
            <a:ext cx="1503680" cy="731520"/>
          </p:xfrm>
          <a:graphic>
            <a:graphicData uri="http://schemas.openxmlformats.org/presentationml/2006/ole">
              <mc:AlternateContent xmlns:mc="http://schemas.openxmlformats.org/markup-compatibility/2006">
                <mc:Choice xmlns:v="urn:schemas-microsoft-com:vml" Requires="v">
                  <p:oleObj spid="_x0000_s4296" r:id="rId13" imgW="939800" imgH="457200" progId="Equation.3">
                    <p:embed/>
                  </p:oleObj>
                </mc:Choice>
                <mc:Fallback>
                  <p:oleObj r:id="rId13" imgW="939800" imgH="457200" progId="Equation.3">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4073" y="5805264"/>
                          <a:ext cx="1503680" cy="731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5436096" y="5805264"/>
              <a:ext cx="2523448" cy="338554"/>
            </a:xfrm>
            <a:prstGeom prst="rect">
              <a:avLst/>
            </a:prstGeom>
            <a:noFill/>
          </p:spPr>
          <p:txBody>
            <a:bodyPr wrap="none" rtlCol="0">
              <a:spAutoFit/>
            </a:bodyPr>
            <a:lstStyle/>
            <a:p>
              <a:r>
                <a:rPr lang="en-US" sz="1600" dirty="0" smtClean="0"/>
                <a:t> Constructive interference</a:t>
              </a:r>
            </a:p>
          </p:txBody>
        </p:sp>
        <p:sp>
          <p:nvSpPr>
            <p:cNvPr id="25" name="Rectangle 24"/>
            <p:cNvSpPr/>
            <p:nvPr/>
          </p:nvSpPr>
          <p:spPr>
            <a:xfrm>
              <a:off x="5493003" y="6143818"/>
              <a:ext cx="2351926" cy="338554"/>
            </a:xfrm>
            <a:prstGeom prst="rect">
              <a:avLst/>
            </a:prstGeom>
          </p:spPr>
          <p:txBody>
            <a:bodyPr wrap="none">
              <a:spAutoFit/>
            </a:bodyPr>
            <a:lstStyle/>
            <a:p>
              <a:pPr lvl="0"/>
              <a:r>
                <a:rPr lang="en-US" sz="1600" dirty="0">
                  <a:solidFill>
                    <a:srgbClr val="000000"/>
                  </a:solidFill>
                </a:rPr>
                <a:t>Destructive interference</a:t>
              </a:r>
            </a:p>
          </p:txBody>
        </p:sp>
      </p:grpSp>
      <p:sp>
        <p:nvSpPr>
          <p:cNvPr id="2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30" name="Group 29"/>
          <p:cNvGrpSpPr/>
          <p:nvPr/>
        </p:nvGrpSpPr>
        <p:grpSpPr>
          <a:xfrm>
            <a:off x="2169364" y="5438488"/>
            <a:ext cx="4806246" cy="345290"/>
            <a:chOff x="2169364" y="5438488"/>
            <a:chExt cx="4806246" cy="345290"/>
          </a:xfrm>
        </p:grpSpPr>
        <p:graphicFrame>
          <p:nvGraphicFramePr>
            <p:cNvPr id="29" name="Object 28"/>
            <p:cNvGraphicFramePr>
              <a:graphicFrameLocks noChangeAspect="1"/>
            </p:cNvGraphicFramePr>
            <p:nvPr>
              <p:extLst>
                <p:ext uri="{D42A27DB-BD31-4B8C-83A1-F6EECF244321}">
                  <p14:modId xmlns:p14="http://schemas.microsoft.com/office/powerpoint/2010/main" val="3197041050"/>
                </p:ext>
              </p:extLst>
            </p:nvPr>
          </p:nvGraphicFramePr>
          <p:xfrm>
            <a:off x="3989866" y="5438488"/>
            <a:ext cx="2985744" cy="345290"/>
          </p:xfrm>
          <a:graphic>
            <a:graphicData uri="http://schemas.openxmlformats.org/presentationml/2006/ole">
              <mc:AlternateContent xmlns:mc="http://schemas.openxmlformats.org/markup-compatibility/2006">
                <mc:Choice xmlns:v="urn:schemas-microsoft-com:vml" Requires="v">
                  <p:oleObj spid="_x0000_s4297" r:id="rId15" imgW="1866090" imgH="215806" progId="Equation.3">
                    <p:embed/>
                  </p:oleObj>
                </mc:Choice>
                <mc:Fallback>
                  <p:oleObj r:id="rId15" imgW="1866090" imgH="215806" progId="Equation.3">
                    <p:embed/>
                    <p:pic>
                      <p:nvPicPr>
                        <p:cNvPr id="0" name="Object 2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89866" y="5438488"/>
                          <a:ext cx="2985744" cy="3452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TextBox 33"/>
            <p:cNvSpPr txBox="1"/>
            <p:nvPr/>
          </p:nvSpPr>
          <p:spPr>
            <a:xfrm>
              <a:off x="2169364" y="5445224"/>
              <a:ext cx="1719830" cy="338554"/>
            </a:xfrm>
            <a:prstGeom prst="rect">
              <a:avLst/>
            </a:prstGeom>
            <a:noFill/>
          </p:spPr>
          <p:txBody>
            <a:bodyPr wrap="none" rtlCol="0">
              <a:spAutoFit/>
            </a:bodyPr>
            <a:lstStyle/>
            <a:p>
              <a:r>
                <a:rPr lang="en-US" sz="1600" dirty="0" smtClean="0"/>
                <a:t>Phase difference</a:t>
              </a:r>
              <a:endParaRPr lang="en-US" sz="1600" dirty="0"/>
            </a:p>
          </p:txBody>
        </p:sp>
      </p:grpSp>
    </p:spTree>
    <p:extLst>
      <p:ext uri="{BB962C8B-B14F-4D97-AF65-F5344CB8AC3E}">
        <p14:creationId xmlns:p14="http://schemas.microsoft.com/office/powerpoint/2010/main" val="3400292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8250" y="3717032"/>
            <a:ext cx="4095750" cy="30003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0"/>
            <a:ext cx="3352800" cy="3619500"/>
          </a:xfrm>
          <a:prstGeom prst="rect">
            <a:avLst/>
          </a:prstGeom>
        </p:spPr>
      </p:pic>
      <p:pic>
        <p:nvPicPr>
          <p:cNvPr id="205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7584" y="260648"/>
            <a:ext cx="2316660" cy="338554"/>
          </a:xfrm>
          <a:prstGeom prst="rect">
            <a:avLst/>
          </a:prstGeom>
          <a:noFill/>
        </p:spPr>
        <p:txBody>
          <a:bodyPr wrap="none" rtlCol="0">
            <a:spAutoFit/>
          </a:bodyPr>
          <a:lstStyle/>
          <a:p>
            <a:r>
              <a:rPr lang="en-US" sz="1600" b="1" dirty="0" smtClean="0"/>
              <a:t>Several wave sources</a:t>
            </a:r>
            <a:endParaRPr lang="en-US" sz="1600" b="1"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066045991"/>
              </p:ext>
            </p:extLst>
          </p:nvPr>
        </p:nvGraphicFramePr>
        <p:xfrm>
          <a:off x="1101994" y="951462"/>
          <a:ext cx="1767840" cy="1971040"/>
        </p:xfrm>
        <a:graphic>
          <a:graphicData uri="http://schemas.openxmlformats.org/presentationml/2006/ole">
            <mc:AlternateContent xmlns:mc="http://schemas.openxmlformats.org/markup-compatibility/2006">
              <mc:Choice xmlns:v="urn:schemas-microsoft-com:vml" Requires="v">
                <p:oleObj spid="_x0000_s5240" r:id="rId6" imgW="1104900" imgH="1231900" progId="Equation.3">
                  <p:embed/>
                </p:oleObj>
              </mc:Choice>
              <mc:Fallback>
                <p:oleObj r:id="rId6" imgW="1104900" imgH="1231900" progId="Equation.3">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1994" y="951462"/>
                        <a:ext cx="1767840" cy="1971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955086" y="612908"/>
            <a:ext cx="1197764" cy="338554"/>
          </a:xfrm>
          <a:prstGeom prst="rect">
            <a:avLst/>
          </a:prstGeom>
          <a:noFill/>
        </p:spPr>
        <p:txBody>
          <a:bodyPr wrap="none" rtlCol="0">
            <a:spAutoFit/>
          </a:bodyPr>
          <a:lstStyle/>
          <a:p>
            <a:r>
              <a:rPr lang="en-US" sz="1600" dirty="0" smtClean="0"/>
              <a:t>Amplitudes</a:t>
            </a:r>
            <a:endParaRPr lang="en-US" sz="1600" dirty="0"/>
          </a:p>
        </p:txBody>
      </p:sp>
      <p:sp>
        <p:nvSpPr>
          <p:cNvPr id="9" name="TextBox 8"/>
          <p:cNvSpPr txBox="1"/>
          <p:nvPr/>
        </p:nvSpPr>
        <p:spPr>
          <a:xfrm>
            <a:off x="955086" y="2940169"/>
            <a:ext cx="3189784" cy="338554"/>
          </a:xfrm>
          <a:prstGeom prst="rect">
            <a:avLst/>
          </a:prstGeom>
          <a:noFill/>
        </p:spPr>
        <p:txBody>
          <a:bodyPr wrap="none" rtlCol="0">
            <a:spAutoFit/>
          </a:bodyPr>
          <a:lstStyle/>
          <a:p>
            <a:r>
              <a:rPr lang="en-US" sz="1600" dirty="0" smtClean="0"/>
              <a:t>Phase difference between waves</a:t>
            </a:r>
          </a:p>
        </p:txBody>
      </p:sp>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1410773360"/>
              </p:ext>
            </p:extLst>
          </p:nvPr>
        </p:nvGraphicFramePr>
        <p:xfrm>
          <a:off x="1234400" y="3312281"/>
          <a:ext cx="1503027" cy="629646"/>
        </p:xfrm>
        <a:graphic>
          <a:graphicData uri="http://schemas.openxmlformats.org/presentationml/2006/ole">
            <mc:AlternateContent xmlns:mc="http://schemas.openxmlformats.org/markup-compatibility/2006">
              <mc:Choice xmlns:v="urn:schemas-microsoft-com:vml" Requires="v">
                <p:oleObj spid="_x0000_s5241" r:id="rId8" imgW="939392" imgH="393529" progId="Equation.3">
                  <p:embed/>
                </p:oleObj>
              </mc:Choice>
              <mc:Fallback>
                <p:oleObj r:id="rId8" imgW="939392" imgH="393529" progId="Equation.3">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34400" y="3312281"/>
                        <a:ext cx="1503027" cy="6296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973632" y="3933056"/>
            <a:ext cx="4550733" cy="584775"/>
          </a:xfrm>
          <a:prstGeom prst="rect">
            <a:avLst/>
          </a:prstGeom>
          <a:noFill/>
        </p:spPr>
        <p:txBody>
          <a:bodyPr wrap="none" rtlCol="0">
            <a:spAutoFit/>
          </a:bodyPr>
          <a:lstStyle/>
          <a:p>
            <a:r>
              <a:rPr lang="en-US" sz="1600" dirty="0" smtClean="0"/>
              <a:t>Distance P much larger than a then we can use </a:t>
            </a:r>
          </a:p>
          <a:p>
            <a:r>
              <a:rPr lang="en-US" sz="1600" dirty="0" smtClean="0"/>
              <a:t>the rotating vector sum to get the total </a:t>
            </a:r>
            <a:r>
              <a:rPr lang="en-US" sz="1600" b="1" i="1" dirty="0" smtClean="0"/>
              <a:t>E</a:t>
            </a:r>
            <a:r>
              <a:rPr lang="en-US" sz="1600" dirty="0" smtClean="0"/>
              <a:t> at </a:t>
            </a:r>
            <a:r>
              <a:rPr lang="en-US" sz="1600" b="1" i="1" dirty="0" smtClean="0"/>
              <a:t>P</a:t>
            </a:r>
            <a:r>
              <a:rPr lang="en-US" sz="1600" dirty="0" smtClean="0"/>
              <a:t>.</a:t>
            </a:r>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3" name="Object 12"/>
          <p:cNvGraphicFramePr>
            <a:graphicFrameLocks noChangeAspect="1"/>
          </p:cNvGraphicFramePr>
          <p:nvPr>
            <p:extLst>
              <p:ext uri="{D42A27DB-BD31-4B8C-83A1-F6EECF244321}">
                <p14:modId xmlns:p14="http://schemas.microsoft.com/office/powerpoint/2010/main" val="433231947"/>
              </p:ext>
            </p:extLst>
          </p:nvPr>
        </p:nvGraphicFramePr>
        <p:xfrm>
          <a:off x="1238200" y="4639848"/>
          <a:ext cx="2397760" cy="975360"/>
        </p:xfrm>
        <a:graphic>
          <a:graphicData uri="http://schemas.openxmlformats.org/presentationml/2006/ole">
            <mc:AlternateContent xmlns:mc="http://schemas.openxmlformats.org/markup-compatibility/2006">
              <mc:Choice xmlns:v="urn:schemas-microsoft-com:vml" Requires="v">
                <p:oleObj spid="_x0000_s5242" r:id="rId10" imgW="1498600" imgH="609600" progId="Equation.3">
                  <p:embed/>
                </p:oleObj>
              </mc:Choice>
              <mc:Fallback>
                <p:oleObj r:id="rId10" imgW="1498600" imgH="6096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8200" y="4639848"/>
                        <a:ext cx="2397760" cy="975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1107486" y="5666093"/>
            <a:ext cx="1964384" cy="338554"/>
          </a:xfrm>
          <a:prstGeom prst="rect">
            <a:avLst/>
          </a:prstGeom>
          <a:noFill/>
        </p:spPr>
        <p:txBody>
          <a:bodyPr wrap="none" rtlCol="0">
            <a:spAutoFit/>
          </a:bodyPr>
          <a:lstStyle/>
          <a:p>
            <a:r>
              <a:rPr lang="en-US" sz="1600" dirty="0" smtClean="0"/>
              <a:t>Triangle QCR gives</a:t>
            </a:r>
          </a:p>
        </p:txBody>
      </p:sp>
      <p:sp>
        <p:nvSpPr>
          <p:cNvPr id="14"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5" name="Object 14"/>
          <p:cNvGraphicFramePr>
            <a:graphicFrameLocks noChangeAspect="1"/>
          </p:cNvGraphicFramePr>
          <p:nvPr>
            <p:extLst>
              <p:ext uri="{D42A27DB-BD31-4B8C-83A1-F6EECF244321}">
                <p14:modId xmlns:p14="http://schemas.microsoft.com/office/powerpoint/2010/main" val="2196720324"/>
              </p:ext>
            </p:extLst>
          </p:nvPr>
        </p:nvGraphicFramePr>
        <p:xfrm>
          <a:off x="1666058" y="6055983"/>
          <a:ext cx="1767840" cy="629920"/>
        </p:xfrm>
        <a:graphic>
          <a:graphicData uri="http://schemas.openxmlformats.org/presentationml/2006/ole">
            <mc:AlternateContent xmlns:mc="http://schemas.openxmlformats.org/markup-compatibility/2006">
              <mc:Choice xmlns:v="urn:schemas-microsoft-com:vml" Requires="v">
                <p:oleObj spid="_x0000_s5243" r:id="rId12" imgW="1104900" imgH="393700" progId="Equation.3">
                  <p:embed/>
                </p:oleObj>
              </mc:Choice>
              <mc:Fallback>
                <p:oleObj r:id="rId12" imgW="1104900" imgH="393700" progId="Equation.3">
                  <p:embed/>
                  <p:pic>
                    <p:nvPicPr>
                      <p:cNvPr id="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66058" y="6055983"/>
                        <a:ext cx="1767840" cy="6299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74089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25" name="Group 24"/>
          <p:cNvGrpSpPr/>
          <p:nvPr/>
        </p:nvGrpSpPr>
        <p:grpSpPr>
          <a:xfrm>
            <a:off x="1187624" y="540605"/>
            <a:ext cx="7031320" cy="1669812"/>
            <a:chOff x="827584" y="557972"/>
            <a:chExt cx="7031320" cy="1669812"/>
          </a:xfrm>
        </p:grpSpPr>
        <p:sp>
          <p:nvSpPr>
            <p:cNvPr id="2" name="Rectangle 1"/>
            <p:cNvSpPr/>
            <p:nvPr/>
          </p:nvSpPr>
          <p:spPr>
            <a:xfrm>
              <a:off x="827584" y="557972"/>
              <a:ext cx="1426994" cy="369332"/>
            </a:xfrm>
            <a:prstGeom prst="rect">
              <a:avLst/>
            </a:prstGeom>
          </p:spPr>
          <p:txBody>
            <a:bodyPr wrap="none">
              <a:spAutoFit/>
            </a:bodyPr>
            <a:lstStyle/>
            <a:p>
              <a:r>
                <a:rPr lang="en-GB" sz="1600" dirty="0" smtClean="0">
                  <a:effectLst/>
                  <a:ea typeface="Times New Roman"/>
                </a:rPr>
                <a:t>Eliminating</a:t>
              </a:r>
              <a:r>
                <a:rPr lang="en-GB" dirty="0" smtClean="0">
                  <a:effectLst/>
                  <a:latin typeface="Times New Roman"/>
                  <a:ea typeface="Times New Roman"/>
                </a:rPr>
                <a:t> </a:t>
              </a:r>
              <a:r>
                <a:rPr lang="en-GB" i="1" dirty="0" smtClean="0">
                  <a:effectLst/>
                  <a:latin typeface="Symbol"/>
                  <a:ea typeface="Times New Roman"/>
                  <a:cs typeface="Times New Roman"/>
                </a:rPr>
                <a:t>r</a:t>
              </a:r>
              <a:r>
                <a:rPr lang="en-GB" dirty="0" smtClean="0">
                  <a:effectLst/>
                  <a:latin typeface="Times New Roman"/>
                  <a:ea typeface="Times New Roman"/>
                </a:rPr>
                <a:t>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54575508"/>
                </p:ext>
              </p:extLst>
            </p:nvPr>
          </p:nvGraphicFramePr>
          <p:xfrm>
            <a:off x="1013800" y="980728"/>
            <a:ext cx="1868629" cy="1218670"/>
          </p:xfrm>
          <a:graphic>
            <a:graphicData uri="http://schemas.openxmlformats.org/presentationml/2006/ole">
              <mc:AlternateContent xmlns:mc="http://schemas.openxmlformats.org/markup-compatibility/2006">
                <mc:Choice xmlns:v="urn:schemas-microsoft-com:vml" Requires="v">
                  <p:oleObj spid="_x0000_s6311" r:id="rId4" imgW="1167893" imgH="761669" progId="Equation.3">
                    <p:embed/>
                  </p:oleObj>
                </mc:Choice>
                <mc:Fallback>
                  <p:oleObj r:id="rId4" imgW="1167893" imgH="761669"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3800" y="980728"/>
                          <a:ext cx="1868629" cy="12186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p:cNvSpPr/>
            <p:nvPr/>
          </p:nvSpPr>
          <p:spPr>
            <a:xfrm>
              <a:off x="3347864" y="557972"/>
              <a:ext cx="3254417" cy="369332"/>
            </a:xfrm>
            <a:prstGeom prst="rect">
              <a:avLst/>
            </a:prstGeom>
          </p:spPr>
          <p:txBody>
            <a:bodyPr wrap="none">
              <a:spAutoFit/>
            </a:bodyPr>
            <a:lstStyle/>
            <a:p>
              <a:r>
                <a:rPr lang="nb-NO" sz="1600" dirty="0" smtClean="0">
                  <a:effectLst/>
                  <a:ea typeface="Times New Roman"/>
                </a:rPr>
                <a:t>The </a:t>
              </a:r>
              <a:r>
                <a:rPr lang="en-US" sz="1600" dirty="0" smtClean="0">
                  <a:effectLst/>
                  <a:ea typeface="Times New Roman"/>
                </a:rPr>
                <a:t>intensity</a:t>
              </a:r>
              <a:r>
                <a:rPr lang="nb-NO" sz="1600" dirty="0" smtClean="0">
                  <a:effectLst/>
                  <a:ea typeface="Times New Roman"/>
                </a:rPr>
                <a:t> is </a:t>
              </a:r>
              <a:r>
                <a:rPr lang="en-US" sz="1600" dirty="0" smtClean="0">
                  <a:effectLst/>
                  <a:ea typeface="Times New Roman"/>
                </a:rPr>
                <a:t>proportional</a:t>
              </a:r>
              <a:r>
                <a:rPr lang="nb-NO" sz="1600" dirty="0" smtClean="0">
                  <a:effectLst/>
                  <a:ea typeface="Times New Roman"/>
                </a:rPr>
                <a:t> to </a:t>
              </a:r>
              <a:r>
                <a:rPr lang="nb-NO" i="1" dirty="0" smtClean="0">
                  <a:effectLst/>
                  <a:latin typeface="Times New Roman"/>
                  <a:ea typeface="Times New Roman"/>
                </a:rPr>
                <a:t>E</a:t>
              </a:r>
              <a:r>
                <a:rPr lang="nb-NO" i="1" baseline="30000" dirty="0" smtClean="0">
                  <a:effectLst/>
                  <a:latin typeface="Times New Roman"/>
                  <a:ea typeface="Times New Roman"/>
                </a:rPr>
                <a:t>2</a:t>
              </a:r>
              <a:r>
                <a:rPr lang="nb-NO" dirty="0" smtClean="0">
                  <a:effectLst/>
                  <a:latin typeface="Times New Roman"/>
                  <a:ea typeface="Times New Roman"/>
                </a:rPr>
                <a:t> </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4259019648"/>
                </p:ext>
              </p:extLst>
            </p:nvPr>
          </p:nvGraphicFramePr>
          <p:xfrm>
            <a:off x="3347864" y="927304"/>
            <a:ext cx="4511040" cy="1300480"/>
          </p:xfrm>
          <a:graphic>
            <a:graphicData uri="http://schemas.openxmlformats.org/presentationml/2006/ole">
              <mc:AlternateContent xmlns:mc="http://schemas.openxmlformats.org/markup-compatibility/2006">
                <mc:Choice xmlns:v="urn:schemas-microsoft-com:vml" Requires="v">
                  <p:oleObj spid="_x0000_s6312" r:id="rId6" imgW="2819400" imgH="812800" progId="Equation.3">
                    <p:embed/>
                  </p:oleObj>
                </mc:Choice>
                <mc:Fallback>
                  <p:oleObj r:id="rId6" imgW="2819400" imgH="8128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4" y="927304"/>
                          <a:ext cx="4511040" cy="13004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7" name="Group 16"/>
          <p:cNvGrpSpPr/>
          <p:nvPr/>
        </p:nvGrpSpPr>
        <p:grpSpPr>
          <a:xfrm>
            <a:off x="3995936" y="2941306"/>
            <a:ext cx="4572000" cy="3375837"/>
            <a:chOff x="3851920" y="2446149"/>
            <a:chExt cx="4572000" cy="3375837"/>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51920" y="2446149"/>
              <a:ext cx="4572000" cy="3375837"/>
            </a:xfrm>
            <a:prstGeom prst="rect">
              <a:avLst/>
            </a:prstGeom>
          </p:spPr>
        </p:pic>
        <p:sp>
          <p:nvSpPr>
            <p:cNvPr id="12" name="Rectangle 11"/>
            <p:cNvSpPr/>
            <p:nvPr/>
          </p:nvSpPr>
          <p:spPr>
            <a:xfrm>
              <a:off x="6660232" y="3131676"/>
              <a:ext cx="627095" cy="369332"/>
            </a:xfrm>
            <a:prstGeom prst="rect">
              <a:avLst/>
            </a:prstGeom>
          </p:spPr>
          <p:txBody>
            <a:bodyPr wrap="none">
              <a:spAutoFit/>
            </a:bodyPr>
            <a:lstStyle/>
            <a:p>
              <a:r>
                <a:rPr lang="en-GB" i="1" dirty="0" smtClean="0">
                  <a:effectLst/>
                  <a:latin typeface="Times New Roman"/>
                  <a:ea typeface="Times New Roman"/>
                </a:rPr>
                <a:t>N</a:t>
              </a:r>
              <a:r>
                <a:rPr lang="en-GB" i="1" baseline="30000" dirty="0" smtClean="0">
                  <a:effectLst/>
                  <a:latin typeface="Times New Roman"/>
                  <a:ea typeface="Times New Roman"/>
                </a:rPr>
                <a:t>2</a:t>
              </a:r>
              <a:r>
                <a:rPr lang="en-GB" i="1" dirty="0" smtClean="0">
                  <a:effectLst/>
                  <a:latin typeface="Times New Roman"/>
                  <a:ea typeface="Times New Roman"/>
                </a:rPr>
                <a:t>I</a:t>
              </a:r>
              <a:r>
                <a:rPr lang="en-GB" i="1" baseline="-25000" dirty="0" smtClean="0">
                  <a:effectLst/>
                  <a:latin typeface="Times New Roman"/>
                  <a:ea typeface="Times New Roman"/>
                </a:rPr>
                <a:t>0</a:t>
              </a:r>
              <a:r>
                <a:rPr lang="en-GB" i="1" dirty="0" smtClean="0">
                  <a:effectLst/>
                  <a:latin typeface="Times New Roman"/>
                  <a:ea typeface="Times New Roman"/>
                </a:rPr>
                <a:t> </a:t>
              </a:r>
              <a:endParaRPr lang="en-US" dirty="0"/>
            </a:p>
          </p:txBody>
        </p:sp>
      </p:grpSp>
      <p:sp>
        <p:nvSpPr>
          <p:cNvPr id="1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5"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8"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1"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pSp>
        <p:nvGrpSpPr>
          <p:cNvPr id="24" name="Group 23"/>
          <p:cNvGrpSpPr/>
          <p:nvPr/>
        </p:nvGrpSpPr>
        <p:grpSpPr>
          <a:xfrm>
            <a:off x="1106052" y="2645813"/>
            <a:ext cx="2800735" cy="3468806"/>
            <a:chOff x="976948" y="2116759"/>
            <a:chExt cx="2800735" cy="3468806"/>
          </a:xfrm>
        </p:grpSpPr>
        <p:sp>
          <p:nvSpPr>
            <p:cNvPr id="10" name="TextBox 9"/>
            <p:cNvSpPr txBox="1"/>
            <p:nvPr/>
          </p:nvSpPr>
          <p:spPr>
            <a:xfrm>
              <a:off x="976948" y="2116759"/>
              <a:ext cx="1696298" cy="338554"/>
            </a:xfrm>
            <a:prstGeom prst="rect">
              <a:avLst/>
            </a:prstGeom>
            <a:noFill/>
          </p:spPr>
          <p:txBody>
            <a:bodyPr wrap="none" rtlCol="0">
              <a:spAutoFit/>
            </a:bodyPr>
            <a:lstStyle/>
            <a:p>
              <a:r>
                <a:rPr lang="en-US" sz="1600" b="1" dirty="0" smtClean="0"/>
                <a:t>Example </a:t>
              </a:r>
              <a:r>
                <a:rPr lang="en-US" sz="1600" i="1" dirty="0" smtClean="0"/>
                <a:t>N = 10</a:t>
              </a:r>
              <a:endParaRPr lang="en-US" sz="1600" i="1" dirty="0"/>
            </a:p>
          </p:txBody>
        </p:sp>
        <p:sp>
          <p:nvSpPr>
            <p:cNvPr id="11" name="TextBox 10"/>
            <p:cNvSpPr txBox="1"/>
            <p:nvPr/>
          </p:nvSpPr>
          <p:spPr>
            <a:xfrm>
              <a:off x="996756" y="2692370"/>
              <a:ext cx="960519" cy="338554"/>
            </a:xfrm>
            <a:prstGeom prst="rect">
              <a:avLst/>
            </a:prstGeom>
            <a:noFill/>
          </p:spPr>
          <p:txBody>
            <a:bodyPr wrap="none" rtlCol="0">
              <a:spAutoFit/>
            </a:bodyPr>
            <a:lstStyle/>
            <a:p>
              <a:r>
                <a:rPr lang="en-US" sz="1600" dirty="0" smtClean="0"/>
                <a:t>Maxima </a:t>
              </a:r>
              <a:endParaRPr lang="en-US" sz="1600" dirty="0"/>
            </a:p>
          </p:txBody>
        </p:sp>
        <p:graphicFrame>
          <p:nvGraphicFramePr>
            <p:cNvPr id="14" name="Object 13"/>
            <p:cNvGraphicFramePr>
              <a:graphicFrameLocks noChangeAspect="1"/>
            </p:cNvGraphicFramePr>
            <p:nvPr>
              <p:extLst>
                <p:ext uri="{D42A27DB-BD31-4B8C-83A1-F6EECF244321}">
                  <p14:modId xmlns:p14="http://schemas.microsoft.com/office/powerpoint/2010/main" val="1270094891"/>
                </p:ext>
              </p:extLst>
            </p:nvPr>
          </p:nvGraphicFramePr>
          <p:xfrm>
            <a:off x="1994635" y="2692370"/>
            <a:ext cx="913606" cy="284234"/>
          </p:xfrm>
          <a:graphic>
            <a:graphicData uri="http://schemas.openxmlformats.org/presentationml/2006/ole">
              <mc:AlternateContent xmlns:mc="http://schemas.openxmlformats.org/markup-compatibility/2006">
                <mc:Choice xmlns:v="urn:schemas-microsoft-com:vml" Requires="v">
                  <p:oleObj spid="_x0000_s6313" r:id="rId9" imgW="571004" imgH="177646" progId="Equation.3">
                    <p:embed/>
                  </p:oleObj>
                </mc:Choice>
                <mc:Fallback>
                  <p:oleObj r:id="rId9" imgW="571004" imgH="177646"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94635" y="2692370"/>
                          <a:ext cx="913606" cy="2842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836041419"/>
                </p:ext>
              </p:extLst>
            </p:nvPr>
          </p:nvGraphicFramePr>
          <p:xfrm>
            <a:off x="1994635" y="3068072"/>
            <a:ext cx="1238982" cy="324979"/>
          </p:xfrm>
          <a:graphic>
            <a:graphicData uri="http://schemas.openxmlformats.org/presentationml/2006/ole">
              <mc:AlternateContent xmlns:mc="http://schemas.openxmlformats.org/markup-compatibility/2006">
                <mc:Choice xmlns:v="urn:schemas-microsoft-com:vml" Requires="v">
                  <p:oleObj spid="_x0000_s6314" r:id="rId11" imgW="774364" imgH="203112" progId="Equation.3">
                    <p:embed/>
                  </p:oleObj>
                </mc:Choice>
                <mc:Fallback>
                  <p:oleObj r:id="rId11" imgW="774364" imgH="203112"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94635" y="3068072"/>
                          <a:ext cx="1238982" cy="3249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1017082" y="3511878"/>
              <a:ext cx="1473480" cy="338554"/>
            </a:xfrm>
            <a:prstGeom prst="rect">
              <a:avLst/>
            </a:prstGeom>
            <a:noFill/>
          </p:spPr>
          <p:txBody>
            <a:bodyPr wrap="none" rtlCol="0">
              <a:spAutoFit/>
            </a:bodyPr>
            <a:lstStyle/>
            <a:p>
              <a:r>
                <a:rPr lang="en-US" sz="1600" dirty="0" smtClean="0"/>
                <a:t>Zero intensity </a:t>
              </a:r>
              <a:endParaRPr lang="en-US" sz="1600" dirty="0"/>
            </a:p>
          </p:txBody>
        </p:sp>
        <p:graphicFrame>
          <p:nvGraphicFramePr>
            <p:cNvPr id="19" name="Object 18"/>
            <p:cNvGraphicFramePr>
              <a:graphicFrameLocks noChangeAspect="1"/>
            </p:cNvGraphicFramePr>
            <p:nvPr>
              <p:extLst>
                <p:ext uri="{D42A27DB-BD31-4B8C-83A1-F6EECF244321}">
                  <p14:modId xmlns:p14="http://schemas.microsoft.com/office/powerpoint/2010/main" val="3762666822"/>
                </p:ext>
              </p:extLst>
            </p:nvPr>
          </p:nvGraphicFramePr>
          <p:xfrm>
            <a:off x="1477015" y="3863524"/>
            <a:ext cx="1503027" cy="324979"/>
          </p:xfrm>
          <a:graphic>
            <a:graphicData uri="http://schemas.openxmlformats.org/presentationml/2006/ole">
              <mc:AlternateContent xmlns:mc="http://schemas.openxmlformats.org/markup-compatibility/2006">
                <mc:Choice xmlns:v="urn:schemas-microsoft-com:vml" Requires="v">
                  <p:oleObj spid="_x0000_s6315" r:id="rId13" imgW="939392" imgH="203112" progId="Equation.3">
                    <p:embed/>
                  </p:oleObj>
                </mc:Choice>
                <mc:Fallback>
                  <p:oleObj r:id="rId13" imgW="939392" imgH="203112" progId="Equation.3">
                    <p:embed/>
                    <p:pic>
                      <p:nvPicPr>
                        <p:cNvPr id="0" name="Object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77015" y="3863524"/>
                          <a:ext cx="1503027" cy="3249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Box 22"/>
            <p:cNvSpPr txBox="1"/>
            <p:nvPr/>
          </p:nvSpPr>
          <p:spPr>
            <a:xfrm>
              <a:off x="1050654" y="4211669"/>
              <a:ext cx="2727029" cy="338554"/>
            </a:xfrm>
            <a:prstGeom prst="rect">
              <a:avLst/>
            </a:prstGeom>
            <a:noFill/>
          </p:spPr>
          <p:txBody>
            <a:bodyPr wrap="none" rtlCol="0">
              <a:spAutoFit/>
            </a:bodyPr>
            <a:lstStyle/>
            <a:p>
              <a:r>
                <a:rPr lang="en-US" sz="1600" i="1" dirty="0" smtClean="0"/>
                <a:t>N-2</a:t>
              </a:r>
              <a:r>
                <a:rPr lang="en-US" sz="1600" dirty="0" smtClean="0"/>
                <a:t> minima between peaks </a:t>
              </a:r>
              <a:endParaRPr lang="en-US" sz="1600" dirty="0"/>
            </a:p>
          </p:txBody>
        </p:sp>
        <p:graphicFrame>
          <p:nvGraphicFramePr>
            <p:cNvPr id="22" name="Object 21"/>
            <p:cNvGraphicFramePr>
              <a:graphicFrameLocks noChangeAspect="1"/>
            </p:cNvGraphicFramePr>
            <p:nvPr>
              <p:extLst>
                <p:ext uri="{D42A27DB-BD31-4B8C-83A1-F6EECF244321}">
                  <p14:modId xmlns:p14="http://schemas.microsoft.com/office/powerpoint/2010/main" val="978578058"/>
                </p:ext>
              </p:extLst>
            </p:nvPr>
          </p:nvGraphicFramePr>
          <p:xfrm>
            <a:off x="1541081" y="5301208"/>
            <a:ext cx="1279605" cy="284357"/>
          </p:xfrm>
          <a:graphic>
            <a:graphicData uri="http://schemas.openxmlformats.org/presentationml/2006/ole">
              <mc:AlternateContent xmlns:mc="http://schemas.openxmlformats.org/markup-compatibility/2006">
                <mc:Choice xmlns:v="urn:schemas-microsoft-com:vml" Requires="v">
                  <p:oleObj spid="_x0000_s6316" r:id="rId15" imgW="799753" imgH="177723" progId="Equation.3">
                    <p:embed/>
                  </p:oleObj>
                </mc:Choice>
                <mc:Fallback>
                  <p:oleObj r:id="rId15" imgW="799753" imgH="177723" progId="Equation.3">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41081" y="5301208"/>
                          <a:ext cx="1279605" cy="2843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1055998" y="4874764"/>
              <a:ext cx="2077813" cy="338554"/>
            </a:xfrm>
            <a:prstGeom prst="rect">
              <a:avLst/>
            </a:prstGeom>
            <a:noFill/>
          </p:spPr>
          <p:txBody>
            <a:bodyPr wrap="none" rtlCol="0">
              <a:spAutoFit/>
            </a:bodyPr>
            <a:lstStyle/>
            <a:p>
              <a:r>
                <a:rPr lang="en-US" sz="1600" dirty="0" smtClean="0"/>
                <a:t>Half widths of peaks </a:t>
              </a:r>
              <a:endParaRPr lang="en-US" sz="1600" dirty="0"/>
            </a:p>
          </p:txBody>
        </p:sp>
      </p:grpSp>
    </p:spTree>
    <p:extLst>
      <p:ext uri="{BB962C8B-B14F-4D97-AF65-F5344CB8AC3E}">
        <p14:creationId xmlns:p14="http://schemas.microsoft.com/office/powerpoint/2010/main" val="2590295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148507"/>
            <a:ext cx="2794645" cy="2203907"/>
          </a:xfrm>
          <a:prstGeom prst="rect">
            <a:avLst/>
          </a:prstGeom>
        </p:spPr>
      </p:pic>
      <p:pic>
        <p:nvPicPr>
          <p:cNvPr id="205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731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756680895"/>
              </p:ext>
            </p:extLst>
          </p:nvPr>
        </p:nvGraphicFramePr>
        <p:xfrm>
          <a:off x="827584" y="260648"/>
          <a:ext cx="4114800" cy="1249680"/>
        </p:xfrm>
        <a:graphic>
          <a:graphicData uri="http://schemas.openxmlformats.org/drawingml/2006/table">
            <a:tbl>
              <a:tblPr firstRow="1" firstCol="1" lastRow="1" lastCol="1" bandRow="1" bandCol="1"/>
              <a:tblGrid>
                <a:gridCol w="4114800"/>
              </a:tblGrid>
              <a:tr h="0">
                <a:tc>
                  <a:txBody>
                    <a:bodyPr/>
                    <a:lstStyle/>
                    <a:p>
                      <a:pPr>
                        <a:spcAft>
                          <a:spcPts val="0"/>
                        </a:spcAft>
                      </a:pPr>
                      <a:r>
                        <a:rPr lang="en-US" sz="1800" b="1" dirty="0" smtClean="0">
                          <a:effectLst/>
                          <a:latin typeface="+mn-lt"/>
                          <a:ea typeface="Times New Roman"/>
                        </a:rPr>
                        <a:t>DAY 1: BASIC </a:t>
                      </a:r>
                      <a:r>
                        <a:rPr lang="en-US" sz="1800" b="1" dirty="0">
                          <a:effectLst/>
                          <a:latin typeface="+mn-lt"/>
                          <a:ea typeface="Times New Roman"/>
                        </a:rPr>
                        <a:t>SPECTROSCOPY</a:t>
                      </a:r>
                      <a:endParaRPr lang="nb-NO" sz="1800" dirty="0">
                        <a:effectLst/>
                        <a:latin typeface="+mn-lt"/>
                        <a:ea typeface="Times New Roman"/>
                      </a:endParaRPr>
                    </a:p>
                  </a:txBody>
                  <a:tcPr marL="68580" marR="68580" marT="0" marB="0">
                    <a:lnL>
                      <a:noFill/>
                    </a:lnL>
                    <a:lnR>
                      <a:noFill/>
                    </a:lnR>
                    <a:lnT>
                      <a:noFill/>
                    </a:lnT>
                    <a:lnB>
                      <a:noFill/>
                    </a:lnB>
                  </a:tcPr>
                </a:tc>
              </a:tr>
              <a:tr h="0">
                <a:tc>
                  <a:txBody>
                    <a:bodyPr/>
                    <a:lstStyle/>
                    <a:p>
                      <a:pPr>
                        <a:spcAft>
                          <a:spcPts val="0"/>
                        </a:spcAft>
                      </a:pPr>
                      <a:r>
                        <a:rPr lang="en-US" sz="1600" dirty="0">
                          <a:solidFill>
                            <a:schemeClr val="tx1"/>
                          </a:solidFill>
                          <a:effectLst/>
                          <a:latin typeface="+mn-lt"/>
                          <a:ea typeface="Times New Roman"/>
                        </a:rPr>
                        <a:t>1.1 Light as waves</a:t>
                      </a:r>
                      <a:endParaRPr lang="nb-NO" sz="1600" dirty="0">
                        <a:solidFill>
                          <a:schemeClr val="tx1"/>
                        </a:solidFill>
                        <a:effectLst/>
                        <a:latin typeface="+mn-lt"/>
                        <a:ea typeface="Times New Roman"/>
                      </a:endParaRPr>
                    </a:p>
                    <a:p>
                      <a:pPr>
                        <a:spcAft>
                          <a:spcPts val="0"/>
                        </a:spcAft>
                      </a:pPr>
                      <a:r>
                        <a:rPr lang="en-US" sz="1600" b="0" dirty="0">
                          <a:effectLst/>
                          <a:latin typeface="+mn-lt"/>
                          <a:ea typeface="Times New Roman"/>
                        </a:rPr>
                        <a:t>1.2 Interference</a:t>
                      </a:r>
                      <a:endParaRPr lang="nb-NO" sz="1600" b="0" dirty="0">
                        <a:effectLst/>
                        <a:latin typeface="+mn-lt"/>
                        <a:ea typeface="Times New Roman"/>
                      </a:endParaRPr>
                    </a:p>
                    <a:p>
                      <a:pPr>
                        <a:spcAft>
                          <a:spcPts val="0"/>
                        </a:spcAft>
                      </a:pPr>
                      <a:r>
                        <a:rPr lang="en-US" sz="1600" b="1" dirty="0">
                          <a:effectLst/>
                          <a:latin typeface="+mn-lt"/>
                          <a:ea typeface="Times New Roman"/>
                        </a:rPr>
                        <a:t>1.3 Diffraction</a:t>
                      </a:r>
                      <a:endParaRPr lang="nb-NO" sz="1600" b="1" dirty="0">
                        <a:effectLst/>
                        <a:latin typeface="+mn-lt"/>
                        <a:ea typeface="Times New Roman"/>
                      </a:endParaRPr>
                    </a:p>
                    <a:p>
                      <a:pPr>
                        <a:spcAft>
                          <a:spcPts val="0"/>
                        </a:spcAft>
                      </a:pPr>
                      <a:r>
                        <a:rPr lang="en-US" sz="1600" dirty="0">
                          <a:effectLst/>
                          <a:latin typeface="+mn-lt"/>
                          <a:ea typeface="Times New Roman"/>
                        </a:rPr>
                        <a:t>1.4 The GRISM</a:t>
                      </a:r>
                      <a:endParaRPr lang="nb-NO" sz="1600" dirty="0">
                        <a:effectLst/>
                        <a:latin typeface="+mn-lt"/>
                        <a:ea typeface="Times New Roman"/>
                      </a:endParaRPr>
                    </a:p>
                  </a:txBody>
                  <a:tcPr marL="68580" marR="68580" marT="0" marB="0">
                    <a:lnL>
                      <a:noFill/>
                    </a:lnL>
                    <a:lnR>
                      <a:noFill/>
                    </a:lnR>
                    <a:lnT>
                      <a:noFill/>
                    </a:lnT>
                    <a:lnB>
                      <a:noFill/>
                    </a:lnB>
                    <a:noFill/>
                  </a:tcPr>
                </a:tc>
              </a:tr>
            </a:tbl>
          </a:graphicData>
        </a:graphic>
      </p:graphicFrame>
      <p:sp>
        <p:nvSpPr>
          <p:cNvPr id="5" name="TextBox 4"/>
          <p:cNvSpPr txBox="1"/>
          <p:nvPr/>
        </p:nvSpPr>
        <p:spPr>
          <a:xfrm>
            <a:off x="899592" y="2001339"/>
            <a:ext cx="1723549" cy="369332"/>
          </a:xfrm>
          <a:prstGeom prst="rect">
            <a:avLst/>
          </a:prstGeom>
          <a:noFill/>
        </p:spPr>
        <p:txBody>
          <a:bodyPr wrap="none" rtlCol="0">
            <a:spAutoFit/>
          </a:bodyPr>
          <a:lstStyle/>
          <a:p>
            <a:r>
              <a:rPr lang="en-US" b="1" dirty="0" smtClean="0"/>
              <a:t>1.3 Diffraction</a:t>
            </a:r>
            <a:endParaRPr lang="en-US" b="1" dirty="0"/>
          </a:p>
        </p:txBody>
      </p:sp>
      <p:sp>
        <p:nvSpPr>
          <p:cNvPr id="2" name="Rectangle 1"/>
          <p:cNvSpPr/>
          <p:nvPr/>
        </p:nvSpPr>
        <p:spPr>
          <a:xfrm>
            <a:off x="1065566" y="2373280"/>
            <a:ext cx="4572000" cy="584775"/>
          </a:xfrm>
          <a:prstGeom prst="rect">
            <a:avLst/>
          </a:prstGeom>
        </p:spPr>
        <p:txBody>
          <a:bodyPr>
            <a:spAutoFit/>
          </a:bodyPr>
          <a:lstStyle/>
          <a:p>
            <a:r>
              <a:rPr lang="en-GB" sz="1600" dirty="0" smtClean="0">
                <a:effectLst/>
                <a:ea typeface="Times New Roman"/>
              </a:rPr>
              <a:t>Diffraction may be seen as the interference </a:t>
            </a:r>
          </a:p>
          <a:p>
            <a:r>
              <a:rPr lang="en-GB" sz="1600" dirty="0" smtClean="0">
                <a:effectLst/>
                <a:ea typeface="Times New Roman"/>
              </a:rPr>
              <a:t>of a finite wave itself. </a:t>
            </a:r>
            <a:endParaRPr lang="en-US" sz="1600" dirty="0"/>
          </a:p>
        </p:txBody>
      </p:sp>
      <p:sp>
        <p:nvSpPr>
          <p:cNvPr id="6" name="Rectangle 5"/>
          <p:cNvSpPr/>
          <p:nvPr/>
        </p:nvSpPr>
        <p:spPr>
          <a:xfrm>
            <a:off x="5369224" y="2384048"/>
            <a:ext cx="3334161" cy="584775"/>
          </a:xfrm>
          <a:prstGeom prst="rect">
            <a:avLst/>
          </a:prstGeom>
        </p:spPr>
        <p:txBody>
          <a:bodyPr wrap="square">
            <a:spAutoFit/>
          </a:bodyPr>
          <a:lstStyle/>
          <a:p>
            <a:r>
              <a:rPr lang="en-GB" sz="1600" dirty="0" smtClean="0">
                <a:effectLst/>
                <a:ea typeface="Times New Roman"/>
              </a:rPr>
              <a:t>Example of diffraction: Ocean waves hitting a port entrance wall.</a:t>
            </a:r>
            <a:endParaRPr lang="en-US" sz="1600" dirty="0"/>
          </a:p>
        </p:txBody>
      </p:sp>
      <p:sp>
        <p:nvSpPr>
          <p:cNvPr id="7" name="Rectangle 6"/>
          <p:cNvSpPr/>
          <p:nvPr/>
        </p:nvSpPr>
        <p:spPr>
          <a:xfrm>
            <a:off x="1065566" y="3140968"/>
            <a:ext cx="4572000" cy="830997"/>
          </a:xfrm>
          <a:prstGeom prst="rect">
            <a:avLst/>
          </a:prstGeom>
        </p:spPr>
        <p:txBody>
          <a:bodyPr>
            <a:spAutoFit/>
          </a:bodyPr>
          <a:lstStyle/>
          <a:p>
            <a:r>
              <a:rPr lang="en-GB" sz="1600" dirty="0" smtClean="0">
                <a:effectLst/>
                <a:ea typeface="Times New Roman"/>
              </a:rPr>
              <a:t>Huygens principle state that every point of a wave front can be thought of as the source of secondary wavelets.</a:t>
            </a:r>
            <a:endParaRPr lang="en-US" sz="1600" dirty="0"/>
          </a:p>
        </p:txBody>
      </p:sp>
      <p:sp>
        <p:nvSpPr>
          <p:cNvPr id="9" name="Rectangle 8"/>
          <p:cNvSpPr/>
          <p:nvPr/>
        </p:nvSpPr>
        <p:spPr>
          <a:xfrm>
            <a:off x="1065566" y="4271300"/>
            <a:ext cx="3794466" cy="830997"/>
          </a:xfrm>
          <a:prstGeom prst="rect">
            <a:avLst/>
          </a:prstGeom>
        </p:spPr>
        <p:txBody>
          <a:bodyPr wrap="square">
            <a:spAutoFit/>
          </a:bodyPr>
          <a:lstStyle/>
          <a:p>
            <a:r>
              <a:rPr lang="en-GB" sz="1600" dirty="0">
                <a:solidFill>
                  <a:srgbClr val="000000"/>
                </a:solidFill>
                <a:ea typeface="Times New Roman"/>
              </a:rPr>
              <a:t>These new waves are defined as the diffracted waves, each with amplitude </a:t>
            </a:r>
            <a:r>
              <a:rPr lang="en-GB" sz="1600" i="1" dirty="0">
                <a:solidFill>
                  <a:srgbClr val="000000"/>
                </a:solidFill>
                <a:ea typeface="Times New Roman"/>
              </a:rPr>
              <a:t>dE</a:t>
            </a:r>
            <a:r>
              <a:rPr lang="en-GB" sz="1600" baseline="-25000" dirty="0">
                <a:solidFill>
                  <a:srgbClr val="000000"/>
                </a:solidFill>
                <a:ea typeface="Times New Roman"/>
              </a:rPr>
              <a:t>01</a:t>
            </a:r>
            <a:r>
              <a:rPr lang="en-GB" sz="1600" dirty="0">
                <a:solidFill>
                  <a:srgbClr val="000000"/>
                </a:solidFill>
                <a:ea typeface="Times New Roman"/>
              </a:rPr>
              <a:t>. </a:t>
            </a:r>
            <a:endParaRPr lang="nb-NO" sz="1600" dirty="0">
              <a:solidFill>
                <a:srgbClr val="000000"/>
              </a:solidFill>
              <a:ea typeface="Times New Roman"/>
            </a:endParaRPr>
          </a:p>
        </p:txBody>
      </p:sp>
      <p:sp>
        <p:nvSpPr>
          <p:cNvPr id="10" name="Rectangle 9"/>
          <p:cNvSpPr/>
          <p:nvPr/>
        </p:nvSpPr>
        <p:spPr>
          <a:xfrm>
            <a:off x="1091262" y="5229200"/>
            <a:ext cx="4287649" cy="338554"/>
          </a:xfrm>
          <a:prstGeom prst="rect">
            <a:avLst/>
          </a:prstGeom>
        </p:spPr>
        <p:txBody>
          <a:bodyPr wrap="none">
            <a:spAutoFit/>
          </a:bodyPr>
          <a:lstStyle/>
          <a:p>
            <a:r>
              <a:rPr lang="en-GB" sz="1600" dirty="0" smtClean="0">
                <a:effectLst/>
                <a:ea typeface="Times New Roman"/>
              </a:rPr>
              <a:t>The phase difference between CC’ and AA’ </a:t>
            </a:r>
            <a:endParaRPr lang="en-US" sz="1600" dirty="0"/>
          </a:p>
        </p:txBody>
      </p:sp>
      <p:sp>
        <p:nvSpPr>
          <p:cNvPr id="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1655775028"/>
              </p:ext>
            </p:extLst>
          </p:nvPr>
        </p:nvGraphicFramePr>
        <p:xfrm>
          <a:off x="2234135" y="5877271"/>
          <a:ext cx="2335786" cy="629646"/>
        </p:xfrm>
        <a:graphic>
          <a:graphicData uri="http://schemas.openxmlformats.org/presentationml/2006/ole">
            <mc:AlternateContent xmlns:mc="http://schemas.openxmlformats.org/markup-compatibility/2006">
              <mc:Choice xmlns:v="urn:schemas-microsoft-com:vml" Requires="v">
                <p:oleObj spid="_x0000_s7195" r:id="rId5" imgW="1459866" imgH="393529" progId="Equation.3">
                  <p:embed/>
                </p:oleObj>
              </mc:Choice>
              <mc:Fallback>
                <p:oleObj r:id="rId5" imgW="1459866" imgH="393529"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4135" y="5877271"/>
                        <a:ext cx="2335786" cy="6296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3" name="Group 12"/>
          <p:cNvGrpSpPr/>
          <p:nvPr/>
        </p:nvGrpSpPr>
        <p:grpSpPr>
          <a:xfrm>
            <a:off x="5053749" y="3393631"/>
            <a:ext cx="4095750" cy="3048000"/>
            <a:chOff x="5053749" y="3393631"/>
            <a:chExt cx="4095750" cy="3048000"/>
          </a:xfrm>
        </p:grpSpPr>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3749" y="3393631"/>
              <a:ext cx="4095750" cy="3048000"/>
            </a:xfrm>
            <a:prstGeom prst="rect">
              <a:avLst/>
            </a:prstGeom>
          </p:spPr>
        </p:pic>
        <p:sp>
          <p:nvSpPr>
            <p:cNvPr id="15" name="Rectangle 14"/>
            <p:cNvSpPr/>
            <p:nvPr/>
          </p:nvSpPr>
          <p:spPr>
            <a:xfrm>
              <a:off x="6660233" y="5877272"/>
              <a:ext cx="1498500" cy="338554"/>
            </a:xfrm>
            <a:prstGeom prst="rect">
              <a:avLst/>
            </a:prstGeom>
          </p:spPr>
          <p:txBody>
            <a:bodyPr wrap="square">
              <a:spAutoFit/>
            </a:bodyPr>
            <a:lstStyle/>
            <a:p>
              <a:r>
                <a:rPr lang="en-GB" sz="1600" dirty="0" smtClean="0">
                  <a:ea typeface="Times New Roman"/>
                </a:rPr>
                <a:t>The single slit</a:t>
              </a:r>
              <a:r>
                <a:rPr lang="en-GB" sz="1600" dirty="0" smtClean="0">
                  <a:effectLst/>
                  <a:ea typeface="Times New Roman"/>
                </a:rPr>
                <a:t>.</a:t>
              </a:r>
              <a:endParaRPr lang="en-US" sz="1600" dirty="0"/>
            </a:p>
          </p:txBody>
        </p:sp>
      </p:grpSp>
    </p:spTree>
    <p:extLst>
      <p:ext uri="{BB962C8B-B14F-4D97-AF65-F5344CB8AC3E}">
        <p14:creationId xmlns:p14="http://schemas.microsoft.com/office/powerpoint/2010/main" val="3333722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1145</Words>
  <Application>Microsoft Office PowerPoint</Application>
  <PresentationFormat>On-screen Show (4:3)</PresentationFormat>
  <Paragraphs>157</Paragraphs>
  <Slides>21</Slides>
  <Notes>1</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21</vt:i4>
      </vt:variant>
    </vt:vector>
  </HeadingPairs>
  <TitlesOfParts>
    <vt:vector size="27" baseType="lpstr">
      <vt:lpstr>Default Design</vt:lpstr>
      <vt:lpstr>1_Default Design</vt:lpstr>
      <vt:lpstr>2_Default Design</vt:lpstr>
      <vt:lpstr>3_Default Design</vt:lpstr>
      <vt:lpstr>Equation.3</vt:lpstr>
      <vt:lpstr>Equation</vt:lpstr>
      <vt:lpstr>BASIC HYPER SPECTRAL IMAGING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HYPER SPECTRAL IMAGING</dc:title>
  <dc:creator>Fred Sigernes</dc:creator>
  <cp:lastModifiedBy>Fred Sigernes</cp:lastModifiedBy>
  <cp:revision>54</cp:revision>
  <dcterms:created xsi:type="dcterms:W3CDTF">2018-08-08T08:21:38Z</dcterms:created>
  <dcterms:modified xsi:type="dcterms:W3CDTF">2018-09-17T12:22:49Z</dcterms:modified>
</cp:coreProperties>
</file>