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1" r:id="rId6"/>
    <p:sldId id="266" r:id="rId7"/>
    <p:sldId id="269" r:id="rId8"/>
    <p:sldId id="262" r:id="rId9"/>
    <p:sldId id="268" r:id="rId10"/>
    <p:sldId id="263" r:id="rId11"/>
    <p:sldId id="270" r:id="rId12"/>
    <p:sldId id="271" r:id="rId13"/>
    <p:sldId id="264" r:id="rId14"/>
    <p:sldId id="265" r:id="rId1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100" d="100"/>
          <a:sy n="100" d="100"/>
        </p:scale>
        <p:origin x="-194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AAE8-7D84-416E-99F7-396C4B594040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A4A1-F351-4C1E-8E23-591ABD8E4F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6836-0BDD-4646-BE14-F7978A9996DA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1C9A-9EDC-4868-9221-A05E5DF267F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0B51-A337-4567-88D0-B32DF83DE23D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213C-386C-44B1-805C-E1F28679F5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9FA1-2409-4BFA-A707-38755E55DC46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24A2-63F1-4ACC-8832-196B293DD60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6EDC-7174-41E0-9E1E-682FA33BD128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6223-B832-481C-82FB-BED16323E3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F4C3-6158-452C-B0E8-62660E8B4E6C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DB55-2EF5-4012-A7D7-DA4F325253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1024-A8F9-48E0-9776-F188D55A407F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2EFC-56B5-4938-9931-DFB63D6FDF7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F078-4E65-470C-A274-009552B6E974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0301-2559-4812-860A-93FC303C5D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511E-0DB8-4AD1-8C8E-7E52EC75DD13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764D-C86F-492F-9A3F-B388474B7C4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8C28-F409-4560-8CCF-699E0BB0DF45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7220-26E5-4EEA-8D9C-8B1FD2DF723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FA54-6FE6-4ABD-9A7F-5E807F5D1A8C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F59A-1966-4781-884C-D8E904BD02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2985BB-E4B0-4FFC-BA1E-C5F428C2EA14}" type="datetimeFigureOut">
              <a:rPr lang="nb-NO"/>
              <a:pPr>
                <a:defRPr/>
              </a:pPr>
              <a:t>08.08.2012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3A337-D439-4611-9437-D402B9B192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wpc.noaa.gov/wingkp/" TargetMode="External"/><Relationship Id="rId5" Type="http://schemas.openxmlformats.org/officeDocument/2006/relationships/hyperlink" Target="http://kho.unis.no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1.jpeg"/><Relationship Id="rId5" Type="http://schemas.openxmlformats.org/officeDocument/2006/relationships/hyperlink" Target="http://kho.unis.no/" TargetMode="External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le.com/no/iphone/from-the-app-store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lay.google.com/store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hyperlink" Target="http://appex.no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windowsphone.com/nb-NO/marketpla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10" Type="http://schemas.openxmlformats.org/officeDocument/2006/relationships/image" Target="../media/image5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png"/><Relationship Id="rId10" Type="http://schemas.openxmlformats.org/officeDocument/2006/relationships/image" Target="../media/image9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.png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3.png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8.wmf"/><Relationship Id="rId4" Type="http://schemas.openxmlformats.org/officeDocument/2006/relationships/image" Target="../media/image2.pn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www.ap-i.net/skychart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1412875"/>
            <a:ext cx="8174037" cy="15843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Auroral oval forecast on mobile platforms</a:t>
            </a:r>
            <a:endParaRPr lang="en-US" sz="4800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079500" y="3068960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F. </a:t>
            </a:r>
            <a:r>
              <a:rPr lang="en-US" dirty="0" smtClean="0"/>
              <a:t>Sigernes </a:t>
            </a:r>
            <a:r>
              <a:rPr lang="en-US" b="1" baseline="30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S. E. Holmen </a:t>
            </a:r>
            <a:r>
              <a:rPr lang="en-US" b="1" baseline="30000" dirty="0" smtClean="0"/>
              <a:t>1</a:t>
            </a:r>
            <a:r>
              <a:rPr lang="en-US" dirty="0" smtClean="0"/>
              <a:t>, M</a:t>
            </a:r>
            <a:r>
              <a:rPr lang="en-US" dirty="0"/>
              <a:t>. </a:t>
            </a:r>
            <a:r>
              <a:rPr lang="en-US" dirty="0" smtClean="0"/>
              <a:t>Dyrland </a:t>
            </a:r>
            <a:r>
              <a:rPr lang="en-US" b="1" baseline="30000" dirty="0" smtClean="0"/>
              <a:t>1</a:t>
            </a:r>
            <a:r>
              <a:rPr lang="en-US" dirty="0" smtClean="0"/>
              <a:t>, A. L. Bækken </a:t>
            </a:r>
            <a:r>
              <a:rPr lang="en-US" b="1" baseline="30000" dirty="0" smtClean="0"/>
              <a:t>2</a:t>
            </a:r>
            <a:r>
              <a:rPr lang="en-US" dirty="0" smtClean="0"/>
              <a:t>, P</a:t>
            </a:r>
            <a:r>
              <a:rPr lang="en-US" dirty="0"/>
              <a:t>. </a:t>
            </a:r>
            <a:r>
              <a:rPr lang="en-US" dirty="0" smtClean="0"/>
              <a:t>Brekke </a:t>
            </a:r>
            <a:r>
              <a:rPr lang="en-US" b="1" baseline="30000" dirty="0"/>
              <a:t>3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smtClean="0"/>
              <a:t>Chernouss </a:t>
            </a:r>
            <a:r>
              <a:rPr lang="en-US" b="1" baseline="30000" dirty="0" smtClean="0"/>
              <a:t>4</a:t>
            </a:r>
            <a:r>
              <a:rPr lang="en-US" dirty="0" smtClean="0"/>
              <a:t>, D.A</a:t>
            </a:r>
            <a:r>
              <a:rPr lang="en-US" dirty="0"/>
              <a:t>. </a:t>
            </a:r>
            <a:r>
              <a:rPr lang="en-US" dirty="0" smtClean="0"/>
              <a:t>Lorentzen </a:t>
            </a:r>
            <a:r>
              <a:rPr lang="en-US" b="1" baseline="30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C. S. </a:t>
            </a:r>
            <a:r>
              <a:rPr lang="en-US" dirty="0" smtClean="0"/>
              <a:t>Deehr </a:t>
            </a:r>
            <a:r>
              <a:rPr lang="en-US" b="1" baseline="30000" dirty="0"/>
              <a:t>5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403350" y="4076700"/>
            <a:ext cx="7345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baseline="30000" dirty="0"/>
              <a:t>1</a:t>
            </a:r>
            <a:r>
              <a:rPr lang="en-US" sz="1600" dirty="0"/>
              <a:t> The University Centre in Svalbard (UNIS), N-9171 Longyearbyen, Norway </a:t>
            </a:r>
            <a:endParaRPr lang="en-US" sz="1600" b="1" baseline="30000" dirty="0" smtClean="0"/>
          </a:p>
          <a:p>
            <a:r>
              <a:rPr lang="en-US" sz="1600" b="1" baseline="30000" dirty="0" smtClean="0"/>
              <a:t>2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University of Oslo, </a:t>
            </a:r>
            <a:r>
              <a:rPr lang="en-US" sz="1600" dirty="0"/>
              <a:t>Oslo, Norway </a:t>
            </a:r>
            <a:endParaRPr lang="en-US" sz="1600" b="1" baseline="30000" dirty="0" smtClean="0"/>
          </a:p>
          <a:p>
            <a:r>
              <a:rPr lang="en-US" sz="1600" b="1" baseline="30000" dirty="0" smtClean="0"/>
              <a:t>3</a:t>
            </a:r>
            <a:r>
              <a:rPr lang="en-US" sz="1600" baseline="30000" dirty="0" smtClean="0"/>
              <a:t> </a:t>
            </a:r>
            <a:r>
              <a:rPr lang="en-US" sz="1600" dirty="0"/>
              <a:t>Norwegian Space Centre, Oslo, Norway </a:t>
            </a:r>
          </a:p>
          <a:p>
            <a:r>
              <a:rPr lang="en-US" sz="1600" b="1" baseline="30000" dirty="0"/>
              <a:t>4</a:t>
            </a:r>
            <a:r>
              <a:rPr lang="en-US" sz="1600" b="1" dirty="0" smtClean="0"/>
              <a:t> </a:t>
            </a:r>
            <a:r>
              <a:rPr lang="en-US" sz="1600" dirty="0"/>
              <a:t>Polar Geophysical Institute, Murmansk Region, Apatity, Russia </a:t>
            </a:r>
          </a:p>
          <a:p>
            <a:r>
              <a:rPr lang="en-US" sz="1600" b="1" baseline="30000" dirty="0"/>
              <a:t>5</a:t>
            </a:r>
            <a:r>
              <a:rPr lang="en-US" sz="1600" dirty="0" smtClean="0"/>
              <a:t> </a:t>
            </a:r>
            <a:r>
              <a:rPr lang="en-US" sz="1600" dirty="0"/>
              <a:t>Geophysical Institute, University of Alaska, Fairbanks, USA 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79177" y="6419681"/>
            <a:ext cx="83738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50 Years of Science - Anniversary Symposium at Andøya Rocket Range, 16 August 2012.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900113" y="1412875"/>
            <a:ext cx="535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/>
              <a:t>THE +1 or +4 HOUR PREDICTED Kp INDEX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867400" y="2492375"/>
            <a:ext cx="31686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/>
              <a:t>The Wing Kp predicted Activity Index model.</a:t>
            </a:r>
          </a:p>
          <a:p>
            <a:endParaRPr lang="en-US" sz="1400"/>
          </a:p>
          <a:p>
            <a:r>
              <a:rPr lang="en-US" sz="1400" b="1"/>
              <a:t>Reference</a:t>
            </a:r>
          </a:p>
          <a:p>
            <a:r>
              <a:rPr lang="en-US" sz="1200"/>
              <a:t>Wing, S., J. R. Johnson, J. Jen, C.-I. Meng, D. G. Sibeck, K. Bechtold, J. Freeman, K. Costello, M. Balikhin, and K. Takahashi, Kp forecast models, </a:t>
            </a:r>
            <a:r>
              <a:rPr lang="en-US" sz="1200" i="1"/>
              <a:t>J. Geophys. Res.</a:t>
            </a:r>
            <a:r>
              <a:rPr lang="en-US" sz="1200"/>
              <a:t>, 110, A04203, doi:10.1029/ 2004JA010500, 2005. </a:t>
            </a:r>
          </a:p>
          <a:p>
            <a:endParaRPr lang="en-US" sz="1200"/>
          </a:p>
          <a:p>
            <a:r>
              <a:rPr lang="en-US" sz="1200"/>
              <a:t>It is a neural network algorithm that trains on the response of the Kp geomagnetic activity index to solar wind parameters / data. It predicts +1 or+ 4 hours ahead.</a:t>
            </a:r>
          </a:p>
          <a:p>
            <a:endParaRPr lang="en-US" sz="1200"/>
          </a:p>
          <a:p>
            <a:r>
              <a:rPr lang="en-US" sz="1200"/>
              <a:t>The model returns an one hour prediction in units of Kp. It  updates / predicts every 15 minutes.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900113" y="1916113"/>
            <a:ext cx="7229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/>
              <a:t>SOURCE:</a:t>
            </a:r>
            <a:r>
              <a:rPr lang="en-US" sz="1600"/>
              <a:t> Space Weather Prediction Centre (SWPC) at the National Oceanic </a:t>
            </a:r>
          </a:p>
          <a:p>
            <a:r>
              <a:rPr lang="en-US" sz="1600"/>
              <a:t>                  and Atmospheric Administration (NOAA).</a:t>
            </a:r>
            <a:r>
              <a:rPr lang="en-US"/>
              <a:t> </a:t>
            </a: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867400" y="6021388"/>
            <a:ext cx="245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15 minutes oval update:</a:t>
            </a:r>
          </a:p>
          <a:p>
            <a:r>
              <a:rPr lang="en-US" sz="1400" b="1"/>
              <a:t>                </a:t>
            </a:r>
            <a:r>
              <a:rPr lang="en-US" sz="1400" b="1">
                <a:hlinkClick r:id="rId5"/>
              </a:rPr>
              <a:t>http:</a:t>
            </a:r>
            <a:r>
              <a:rPr lang="en-US" sz="1400" b="1">
                <a:sym typeface="Wingdings" pitchFamily="2" charset="2"/>
                <a:hlinkClick r:id="rId5"/>
              </a:rPr>
              <a:t>//kho.unis.no</a:t>
            </a:r>
            <a:endParaRPr lang="en-US" sz="1400" b="1"/>
          </a:p>
        </p:txBody>
      </p:sp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900113" y="65420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http://www.swpc.noaa.gov/wingkp/</a:t>
            </a:r>
            <a:endParaRPr lang="en-US" sz="1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42902"/>
            <a:ext cx="489585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0" y="2621046"/>
            <a:ext cx="9144000" cy="131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79647" y="1385888"/>
            <a:ext cx="625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  <a:r>
              <a:rPr lang="en-US" sz="2000" b="1" dirty="0" smtClean="0"/>
              <a:t>THE KHO AURORAL OVAL FORECAST SERVICE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05732" y="2128469"/>
            <a:ext cx="2096909" cy="1011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SERVER / PC</a:t>
            </a:r>
          </a:p>
          <a:p>
            <a:pPr algn="ctr"/>
            <a:r>
              <a:rPr lang="nb-NO" dirty="0" smtClean="0"/>
              <a:t>RUNS SVALTRACKII.EXE</a:t>
            </a: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5643724" y="2128469"/>
            <a:ext cx="2157614" cy="100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WEB SERVER</a:t>
            </a:r>
          </a:p>
          <a:p>
            <a:pPr algn="ctr"/>
            <a:r>
              <a:rPr lang="nb-NO" dirty="0" smtClean="0">
                <a:hlinkClick r:id="rId5"/>
              </a:rPr>
              <a:t>http://kho.unis.no</a:t>
            </a:r>
            <a:endParaRPr lang="nb-NO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1878" y="4756231"/>
            <a:ext cx="1429046" cy="983116"/>
            <a:chOff x="689149" y="1507890"/>
            <a:chExt cx="1429046" cy="98311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035" y="1507890"/>
              <a:ext cx="6223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89149" y="1844675"/>
              <a:ext cx="1429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NEW </a:t>
              </a:r>
            </a:p>
            <a:p>
              <a:r>
                <a:rPr lang="en-US" sz="1200" dirty="0" smtClean="0"/>
                <a:t>Weather</a:t>
              </a:r>
              <a:r>
                <a:rPr lang="nb-NO" sz="1200" dirty="0" smtClean="0"/>
                <a:t> </a:t>
              </a:r>
              <a:r>
                <a:rPr lang="en-US" sz="1200" dirty="0" smtClean="0"/>
                <a:t>forecasts</a:t>
              </a:r>
            </a:p>
            <a:p>
              <a:r>
                <a:rPr lang="nb-NO" sz="1200" dirty="0" smtClean="0"/>
                <a:t>YR.NO (60 min.)</a:t>
              </a:r>
              <a:endParaRPr lang="nb-NO" sz="1200" dirty="0"/>
            </a:p>
          </p:txBody>
        </p:sp>
      </p:grpSp>
      <p:grpSp>
        <p:nvGrpSpPr>
          <p:cNvPr id="28672" name="Group 28671"/>
          <p:cNvGrpSpPr/>
          <p:nvPr/>
        </p:nvGrpSpPr>
        <p:grpSpPr>
          <a:xfrm>
            <a:off x="2205732" y="3144283"/>
            <a:ext cx="2439797" cy="2607769"/>
            <a:chOff x="2205732" y="3144283"/>
            <a:chExt cx="2439797" cy="26077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732" y="3847771"/>
              <a:ext cx="2439797" cy="190428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253376" y="3144283"/>
              <a:ext cx="0" cy="68882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8" name="Group 28687"/>
          <p:cNvGrpSpPr/>
          <p:nvPr/>
        </p:nvGrpSpPr>
        <p:grpSpPr>
          <a:xfrm>
            <a:off x="4654813" y="3144283"/>
            <a:ext cx="2519822" cy="2733564"/>
            <a:chOff x="4654813" y="3144283"/>
            <a:chExt cx="2519822" cy="273356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654813" y="4653136"/>
              <a:ext cx="385860" cy="25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3" name="Group 28672"/>
            <p:cNvGrpSpPr/>
            <p:nvPr/>
          </p:nvGrpSpPr>
          <p:grpSpPr>
            <a:xfrm>
              <a:off x="5118162" y="3526627"/>
              <a:ext cx="2056473" cy="2351220"/>
              <a:chOff x="5118162" y="3526627"/>
              <a:chExt cx="2056473" cy="23512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118162" y="3526627"/>
                <a:ext cx="1404700" cy="2030148"/>
                <a:chOff x="4995338" y="3526627"/>
                <a:chExt cx="1404700" cy="2030148"/>
              </a:xfrm>
            </p:grpSpPr>
            <p:pic>
              <p:nvPicPr>
                <p:cNvPr id="28675" name="Picture 3" descr="Y:\kho\Quicklooks\SvalTrackII\kho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5338" y="3998497"/>
                  <a:ext cx="437978" cy="6679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6" name="Picture 4" descr="Y:\kho\Quicklooks\SvalTrackII\khoasc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6419" y="4005064"/>
                  <a:ext cx="441862" cy="6547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9" name="Picture 7" descr="Y:\kho\Quicklooks\SvalTrackII\alomar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4577" y="4300125"/>
                  <a:ext cx="437978" cy="656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80" name="Picture 8" descr="Y:\kho\Quicklooks\SvalTrackII\alomarasc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1523" y="4300125"/>
                  <a:ext cx="437979" cy="656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81" name="Picture 9" descr="Y:\kho\Quicklooks\SvalTrackII\zhongshan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4991" y="4610697"/>
                  <a:ext cx="407896" cy="6220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82" name="Picture 10" descr="Y:\kho\Quicklooks\SvalTrackII\zhongshanasc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4772" y="4608221"/>
                  <a:ext cx="416345" cy="6245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7" name="Picture 5" descr="Y:\kho\Quicklooks\SvalTrackII\pokerflat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3025" y="4908703"/>
                  <a:ext cx="424965" cy="6480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78" name="Picture 6" descr="Y:\kho\Quicklooks\SvalTrackII\pokerflatasc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67990" y="4908703"/>
                  <a:ext cx="432048" cy="6480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4995338" y="3526627"/>
                  <a:ext cx="11576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/>
                    <a:t>Stations x 007</a:t>
                  </a:r>
                </a:p>
                <a:p>
                  <a:r>
                    <a:rPr lang="nb-NO" sz="1200" dirty="0" smtClean="0"/>
                    <a:t>(60 sec.)</a:t>
                  </a:r>
                  <a:endParaRPr lang="en-US" sz="1200" dirty="0" smtClean="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207430" y="5600848"/>
                <a:ext cx="19672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+1 or +4 hours predictions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346385" y="4682420"/>
              <a:ext cx="53940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885788" y="3144283"/>
              <a:ext cx="0" cy="15381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9" name="Group 28688"/>
          <p:cNvGrpSpPr/>
          <p:nvPr/>
        </p:nvGrpSpPr>
        <p:grpSpPr>
          <a:xfrm>
            <a:off x="7403571" y="2638694"/>
            <a:ext cx="1740429" cy="3845747"/>
            <a:chOff x="7403571" y="2638694"/>
            <a:chExt cx="1740429" cy="3845747"/>
          </a:xfrm>
        </p:grpSpPr>
        <p:cxnSp>
          <p:nvCxnSpPr>
            <p:cNvPr id="28685" name="Straight Arrow Connector 28684"/>
            <p:cNvCxnSpPr/>
            <p:nvPr/>
          </p:nvCxnSpPr>
          <p:spPr>
            <a:xfrm>
              <a:off x="8497019" y="2638694"/>
              <a:ext cx="0" cy="203209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403571" y="6022776"/>
              <a:ext cx="1740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Mobile Auroral </a:t>
              </a:r>
              <a:r>
                <a:rPr lang="en-US" sz="1200" dirty="0" smtClean="0"/>
                <a:t>forecast</a:t>
              </a:r>
            </a:p>
            <a:p>
              <a:r>
                <a:rPr lang="en-US" sz="1200" dirty="0"/>
                <a:t>a</a:t>
              </a:r>
              <a:r>
                <a:rPr lang="en-US" sz="1200" dirty="0" smtClean="0"/>
                <a:t>pplications (apps)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692" y="4666413"/>
              <a:ext cx="981075" cy="12954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76686" y="3833109"/>
            <a:ext cx="1429046" cy="822588"/>
            <a:chOff x="776686" y="3833109"/>
            <a:chExt cx="1429046" cy="822588"/>
          </a:xfrm>
        </p:grpSpPr>
        <p:sp>
          <p:nvSpPr>
            <p:cNvPr id="13" name="TextBox 12"/>
            <p:cNvSpPr txBox="1"/>
            <p:nvPr/>
          </p:nvSpPr>
          <p:spPr>
            <a:xfrm>
              <a:off x="776686" y="3833109"/>
              <a:ext cx="1429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Kp index </a:t>
              </a:r>
            </a:p>
            <a:p>
              <a:r>
                <a:rPr lang="nb-NO" sz="1200" dirty="0" smtClean="0"/>
                <a:t>NOAA-SWPC</a:t>
              </a:r>
            </a:p>
            <a:p>
              <a:r>
                <a:rPr lang="nb-NO" sz="1200" dirty="0" smtClean="0"/>
                <a:t> (15 min. updates)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676575" y="4653136"/>
              <a:ext cx="385860" cy="25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91" name="TextBox 28690"/>
          <p:cNvSpPr txBox="1"/>
          <p:nvPr/>
        </p:nvSpPr>
        <p:spPr>
          <a:xfrm>
            <a:off x="776686" y="227687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10" y="3391024"/>
            <a:ext cx="653148" cy="80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NY_UNIS_logoPNG_transp_b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43583" y="149625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KHO </a:t>
            </a:r>
            <a:r>
              <a:rPr lang="en-US" b="1" dirty="0" smtClean="0"/>
              <a:t>MOBILE AURORAL </a:t>
            </a:r>
            <a:r>
              <a:rPr lang="en-US" b="1" dirty="0"/>
              <a:t>OVAL FORECAST SERVICE</a:t>
            </a:r>
            <a:r>
              <a:rPr lang="en-US" dirty="0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16216" y="2202570"/>
            <a:ext cx="2190725" cy="3620072"/>
            <a:chOff x="1039491" y="2172085"/>
            <a:chExt cx="2190725" cy="3620072"/>
          </a:xfrm>
        </p:grpSpPr>
        <p:pic>
          <p:nvPicPr>
            <p:cNvPr id="29700" name="Picture 4" descr="http://kho.unis.no/News/images/forecast_androi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91" y="2172085"/>
              <a:ext cx="2095500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69976" y="5330492"/>
              <a:ext cx="21602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The auroral forecast on a HTC </a:t>
              </a:r>
              <a:r>
                <a:rPr lang="en-US" sz="1200" dirty="0" smtClean="0"/>
                <a:t>wildfire </a:t>
              </a:r>
              <a:r>
                <a:rPr lang="en-US" sz="1200" dirty="0"/>
                <a:t>phone.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57895" y="2129323"/>
            <a:ext cx="3334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Today, as part of the Andøya rocket range</a:t>
            </a:r>
            <a:r>
              <a:rPr lang="nb-NO" dirty="0" smtClean="0"/>
              <a:t> 50 </a:t>
            </a:r>
            <a:r>
              <a:rPr lang="en-US" dirty="0" smtClean="0"/>
              <a:t>years</a:t>
            </a:r>
            <a:r>
              <a:rPr lang="nb-NO" dirty="0" smtClean="0"/>
              <a:t> </a:t>
            </a:r>
            <a:r>
              <a:rPr lang="en-US" dirty="0" smtClean="0"/>
              <a:t>celebration</a:t>
            </a:r>
            <a:r>
              <a:rPr lang="nb-NO" dirty="0" smtClean="0"/>
              <a:t>, </a:t>
            </a:r>
            <a:r>
              <a:rPr lang="en-US" dirty="0" smtClean="0"/>
              <a:t>we</a:t>
            </a:r>
            <a:r>
              <a:rPr lang="nb-NO" dirty="0" smtClean="0"/>
              <a:t> </a:t>
            </a:r>
            <a:r>
              <a:rPr lang="en-US" dirty="0" smtClean="0"/>
              <a:t>now</a:t>
            </a:r>
            <a:r>
              <a:rPr lang="nb-NO" dirty="0" smtClean="0"/>
              <a:t> </a:t>
            </a:r>
            <a:r>
              <a:rPr lang="en-US" dirty="0" smtClean="0"/>
              <a:t>release</a:t>
            </a:r>
            <a:r>
              <a:rPr lang="nb-NO" dirty="0" smtClean="0"/>
              <a:t> mobile </a:t>
            </a:r>
            <a:r>
              <a:rPr lang="en-US" dirty="0" smtClean="0"/>
              <a:t>applications</a:t>
            </a:r>
            <a:r>
              <a:rPr lang="nb-NO" dirty="0" smtClean="0"/>
              <a:t> for all smart </a:t>
            </a:r>
            <a:r>
              <a:rPr lang="en-US" dirty="0" smtClean="0"/>
              <a:t>phones</a:t>
            </a:r>
            <a:r>
              <a:rPr lang="nb-NO" dirty="0" smtClean="0"/>
              <a:t>:</a:t>
            </a:r>
          </a:p>
          <a:p>
            <a:endParaRPr lang="nb-NO" dirty="0" smtClean="0"/>
          </a:p>
          <a:p>
            <a:pPr marL="342900" indent="-342900">
              <a:buAutoNum type="arabicParenR"/>
            </a:pPr>
            <a:r>
              <a:rPr lang="nb-NO" dirty="0" smtClean="0">
                <a:hlinkClick r:id="rId7"/>
              </a:rPr>
              <a:t>Android</a:t>
            </a:r>
            <a:endParaRPr lang="nb-NO" dirty="0" smtClean="0"/>
          </a:p>
          <a:p>
            <a:pPr marL="342900" indent="-342900">
              <a:buAutoNum type="arabicParenR"/>
            </a:pPr>
            <a:r>
              <a:rPr lang="nb-NO" dirty="0" smtClean="0">
                <a:hlinkClick r:id="rId8"/>
              </a:rPr>
              <a:t>iPhone</a:t>
            </a:r>
            <a:endParaRPr lang="nb-NO" dirty="0" smtClean="0"/>
          </a:p>
          <a:p>
            <a:pPr marL="342900" indent="-342900">
              <a:buAutoNum type="arabicParenR"/>
            </a:pPr>
            <a:r>
              <a:rPr lang="nb-NO" dirty="0" smtClean="0">
                <a:hlinkClick r:id="rId9"/>
              </a:rPr>
              <a:t>Windows </a:t>
            </a:r>
            <a:r>
              <a:rPr lang="en-US" dirty="0">
                <a:hlinkClick r:id="rId9"/>
              </a:rPr>
              <a:t>P</a:t>
            </a:r>
            <a:r>
              <a:rPr lang="en-US" dirty="0" smtClean="0">
                <a:hlinkClick r:id="rId9"/>
              </a:rPr>
              <a:t>hone</a:t>
            </a:r>
            <a:endParaRPr lang="en-US" dirty="0" smtClean="0"/>
          </a:p>
          <a:p>
            <a:endParaRPr lang="nb-NO" dirty="0" smtClean="0"/>
          </a:p>
          <a:p>
            <a:r>
              <a:rPr lang="nb-NO" dirty="0" smtClean="0"/>
              <a:t>Company </a:t>
            </a:r>
            <a:endParaRPr lang="nb-NO" dirty="0"/>
          </a:p>
          <a:p>
            <a:r>
              <a:rPr lang="nb-NO" dirty="0" smtClean="0">
                <a:hlinkClick r:id="rId10"/>
              </a:rPr>
              <a:t>http://appex.no</a:t>
            </a:r>
            <a:endParaRPr lang="nb-NO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88" y="4433954"/>
            <a:ext cx="923645" cy="92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73" y="2035441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116013" y="1339772"/>
            <a:ext cx="7777162" cy="537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0" anchor="ctr">
            <a:spAutoFit/>
          </a:bodyPr>
          <a:lstStyle/>
          <a:p>
            <a:pPr algn="ctr"/>
            <a:r>
              <a:rPr lang="en-GB" sz="2000" b="1" dirty="0" smtClean="0"/>
              <a:t>Some REMARKS and </a:t>
            </a:r>
            <a:r>
              <a:rPr lang="en-GB" sz="2000" b="1" dirty="0" smtClean="0"/>
              <a:t>QUESTIONS</a:t>
            </a:r>
          </a:p>
          <a:p>
            <a:pPr algn="ctr"/>
            <a:endParaRPr lang="en-GB" sz="2000" b="1" dirty="0"/>
          </a:p>
          <a:p>
            <a:r>
              <a:rPr lang="en-US" sz="1600" b="1" dirty="0" smtClean="0"/>
              <a:t>1</a:t>
            </a:r>
            <a:r>
              <a:rPr lang="en-US" sz="1600" b="1" dirty="0"/>
              <a:t>)</a:t>
            </a:r>
            <a:r>
              <a:rPr lang="en-US" sz="1600" dirty="0"/>
              <a:t> As expected the Zhang-Paxton ovals deduced by space borne data are wider than the ground based Feldstein-Starkov ovals. </a:t>
            </a:r>
          </a:p>
          <a:p>
            <a:endParaRPr lang="en-US" sz="1600" dirty="0"/>
          </a:p>
          <a:p>
            <a:r>
              <a:rPr lang="en-US" sz="1600" b="1" dirty="0"/>
              <a:t>2)</a:t>
            </a:r>
            <a:r>
              <a:rPr lang="en-US" sz="1600" dirty="0"/>
              <a:t> In spite of difference in methods and platforms, the model ovals coincide fairly well in shape for low to normal conditions on the nightside. </a:t>
            </a:r>
          </a:p>
          <a:p>
            <a:endParaRPr lang="en-US" sz="1600" dirty="0"/>
          </a:p>
          <a:p>
            <a:r>
              <a:rPr lang="en-US" sz="1600" b="1" dirty="0"/>
              <a:t>3)</a:t>
            </a:r>
            <a:r>
              <a:rPr lang="en-US" sz="1600" dirty="0"/>
              <a:t> The equatorward border of the diffuse aurora is well defined by both methods on the nightside for </a:t>
            </a:r>
            <a:r>
              <a:rPr lang="en-US" sz="1600" i="1" dirty="0"/>
              <a:t>Kp&lt;</a:t>
            </a:r>
            <a:r>
              <a:rPr lang="en-US" sz="1600" dirty="0"/>
              <a:t>7. </a:t>
            </a:r>
          </a:p>
          <a:p>
            <a:endParaRPr lang="en-US" sz="1600" dirty="0"/>
          </a:p>
          <a:p>
            <a:r>
              <a:rPr lang="en-US" sz="1600" b="1" dirty="0"/>
              <a:t>4)</a:t>
            </a:r>
            <a:r>
              <a:rPr lang="en-US" sz="1600" dirty="0"/>
              <a:t> On the dayside, there is a need to study further oval shapes for all levels of auroral activity, especially the equatorward border of the diffuse aurora.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/>
              <a:t>5)</a:t>
            </a:r>
            <a:r>
              <a:rPr lang="en-US" sz="1600" dirty="0" smtClean="0"/>
              <a:t> Is it possible to derive / predict the </a:t>
            </a:r>
            <a:r>
              <a:rPr lang="en-US" sz="1600" i="1" dirty="0" smtClean="0"/>
              <a:t>Kp </a:t>
            </a:r>
            <a:r>
              <a:rPr lang="en-US" sz="1600" dirty="0" smtClean="0"/>
              <a:t>index from the Norwegian chain of magnetometers, as a real time service?</a:t>
            </a:r>
          </a:p>
          <a:p>
            <a:endParaRPr lang="en-US" sz="1600" dirty="0"/>
          </a:p>
          <a:p>
            <a:r>
              <a:rPr lang="en-US" sz="1600" b="1" dirty="0" smtClean="0"/>
              <a:t>6)</a:t>
            </a:r>
            <a:r>
              <a:rPr lang="en-US" sz="1600" dirty="0" smtClean="0"/>
              <a:t> Can other data sources like our new HF radar looking east and future GPS scintillations receiver chains contribute?</a:t>
            </a:r>
          </a:p>
          <a:p>
            <a:endParaRPr lang="en-US" sz="1600" dirty="0"/>
          </a:p>
          <a:p>
            <a:r>
              <a:rPr lang="en-US" sz="1600" b="1" dirty="0" smtClean="0"/>
              <a:t>7)</a:t>
            </a:r>
            <a:r>
              <a:rPr lang="en-US" sz="1600" dirty="0" smtClean="0"/>
              <a:t> Optical validation, local light pollution, etc., etc…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979613" y="1747838"/>
            <a:ext cx="66960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0" anchor="ctr">
            <a:spAutoFit/>
          </a:bodyPr>
          <a:lstStyle/>
          <a:p>
            <a:pPr algn="ctr"/>
            <a:r>
              <a:rPr lang="en-GB" sz="2000" b="1" dirty="0"/>
              <a:t>Acknowledgement</a:t>
            </a:r>
          </a:p>
          <a:p>
            <a:endParaRPr lang="en-GB" sz="1600" dirty="0"/>
          </a:p>
          <a:p>
            <a:r>
              <a:rPr lang="en-GB" sz="1600" b="1" dirty="0"/>
              <a:t>We wish to thank</a:t>
            </a:r>
            <a:r>
              <a:rPr lang="en-GB" sz="1600" dirty="0"/>
              <a:t> </a:t>
            </a:r>
          </a:p>
          <a:p>
            <a:pPr>
              <a:buFont typeface="Calibri" pitchFamily="34" charset="0"/>
              <a:buNone/>
            </a:pPr>
            <a:endParaRPr lang="en-GB" sz="1600" dirty="0"/>
          </a:p>
          <a:p>
            <a:pPr>
              <a:buFont typeface="Calibri" pitchFamily="34" charset="0"/>
              <a:buNone/>
            </a:pPr>
            <a:r>
              <a:rPr lang="en-GB" sz="1600" b="1" dirty="0"/>
              <a:t>1)</a:t>
            </a:r>
            <a:r>
              <a:rPr lang="en-GB" sz="1600" dirty="0"/>
              <a:t> The National Oceanic and Atmospheric Administration (NOAA) - Space Weather Prediction Centre for allowing us to download the predicted value of the </a:t>
            </a:r>
            <a:r>
              <a:rPr lang="en-GB" sz="1600" i="1" dirty="0"/>
              <a:t>K</a:t>
            </a:r>
            <a:r>
              <a:rPr lang="en-GB" sz="1600" i="1" baseline="-25000" dirty="0"/>
              <a:t>p</a:t>
            </a:r>
            <a:r>
              <a:rPr lang="en-GB" sz="1600" dirty="0"/>
              <a:t> index every 15 minutes.  </a:t>
            </a:r>
          </a:p>
          <a:p>
            <a:pPr>
              <a:buFont typeface="Calibri" pitchFamily="34" charset="0"/>
              <a:buNone/>
            </a:pPr>
            <a:endParaRPr lang="en-US" sz="1600" dirty="0"/>
          </a:p>
          <a:p>
            <a:pPr>
              <a:buFont typeface="Calibri" pitchFamily="34" charset="0"/>
              <a:buNone/>
            </a:pPr>
            <a:r>
              <a:rPr lang="en-US" sz="1600" b="1" dirty="0"/>
              <a:t>2)</a:t>
            </a:r>
            <a:r>
              <a:rPr lang="en-US" sz="1600" dirty="0"/>
              <a:t> The Research Council of Norway through the project named: Norwegian and Russian Upper Atmosphere Co-operation On Svalbard part 2 # </a:t>
            </a:r>
            <a:r>
              <a:rPr lang="en-GB" sz="1600" dirty="0"/>
              <a:t>196173/S30</a:t>
            </a:r>
            <a:r>
              <a:rPr lang="en-US" sz="1600" dirty="0"/>
              <a:t> (NORUSCA2).</a:t>
            </a:r>
          </a:p>
          <a:p>
            <a:pPr>
              <a:buFont typeface="Calibri" pitchFamily="34" charset="0"/>
              <a:buNone/>
            </a:pPr>
            <a:endParaRPr lang="en-US" sz="1600" dirty="0"/>
          </a:p>
          <a:p>
            <a:pPr>
              <a:buFont typeface="Calibri" pitchFamily="34" charset="0"/>
              <a:buNone/>
            </a:pPr>
            <a:r>
              <a:rPr lang="en-US" sz="1600" b="1" dirty="0"/>
              <a:t>3)</a:t>
            </a:r>
            <a:r>
              <a:rPr lang="en-US" sz="1600" dirty="0"/>
              <a:t> The Nordic Council of Ministers: Arctic cooperation program # A10162.</a:t>
            </a:r>
            <a:endParaRPr lang="nb-NO" sz="1600" dirty="0"/>
          </a:p>
          <a:p>
            <a:endParaRPr lang="en-US" sz="1600" b="1" dirty="0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979613" y="5589588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PS!</a:t>
            </a:r>
          </a:p>
          <a:p>
            <a:r>
              <a:rPr lang="en-US" sz="1600" dirty="0"/>
              <a:t>The Svaltrack II program is </a:t>
            </a:r>
            <a:r>
              <a:rPr lang="en-US" sz="1600" i="1" dirty="0"/>
              <a:t>f</a:t>
            </a:r>
            <a:r>
              <a:rPr lang="en-US" sz="1600" i="1" dirty="0" smtClean="0"/>
              <a:t>redware</a:t>
            </a:r>
            <a:r>
              <a:rPr lang="en-US" sz="1600" dirty="0" smtClean="0"/>
              <a:t>…it </a:t>
            </a:r>
            <a:r>
              <a:rPr lang="en-US" sz="1600" dirty="0"/>
              <a:t>cost II beers.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32" y="3214688"/>
            <a:ext cx="2808312" cy="2853389"/>
          </a:xfrm>
          <a:prstGeom prst="rect">
            <a:avLst/>
          </a:prstGeom>
        </p:spPr>
      </p:pic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7" descr="NY_UNIS_logoPNG_transp_b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6"/>
          <p:cNvSpPr>
            <a:spLocks noChangeArrowheads="1"/>
          </p:cNvSpPr>
          <p:nvPr/>
        </p:nvSpPr>
        <p:spPr bwMode="auto">
          <a:xfrm>
            <a:off x="827088" y="1458913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2 MATEMATICAL REPRESENTATIONS OF THE AURORAL OVALS</a:t>
            </a:r>
            <a:r>
              <a:rPr lang="en-US" sz="2000" dirty="0"/>
              <a:t> </a:t>
            </a:r>
          </a:p>
        </p:txBody>
      </p:sp>
      <p:sp>
        <p:nvSpPr>
          <p:cNvPr id="14353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4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5" name="Rectangle 13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56" name="Rectangle 14"/>
          <p:cNvSpPr>
            <a:spLocks noChangeArrowheads="1"/>
          </p:cNvSpPr>
          <p:nvPr/>
        </p:nvSpPr>
        <p:spPr bwMode="auto">
          <a:xfrm>
            <a:off x="900113" y="1916113"/>
            <a:ext cx="46418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 dirty="0"/>
              <a:t>METHOD A: The Feldstein-Starkov ovals</a:t>
            </a:r>
            <a:r>
              <a:rPr lang="en-US" dirty="0"/>
              <a:t> </a:t>
            </a:r>
          </a:p>
          <a:p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17489" y="4641382"/>
            <a:ext cx="7513736" cy="2097084"/>
            <a:chOff x="1017489" y="4641382"/>
            <a:chExt cx="7513736" cy="2097084"/>
          </a:xfrm>
        </p:grpSpPr>
        <p:graphicFrame>
          <p:nvGraphicFramePr>
            <p:cNvPr id="1434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828371"/>
                </p:ext>
              </p:extLst>
            </p:nvPr>
          </p:nvGraphicFramePr>
          <p:xfrm>
            <a:off x="1050678" y="4951109"/>
            <a:ext cx="34861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5" name="Equation" r:id="rId7" imgW="2298600" imgH="253800" progId="Equation.3">
                    <p:embed/>
                  </p:oleObj>
                </mc:Choice>
                <mc:Fallback>
                  <p:oleObj name="Equation" r:id="rId7" imgW="2298600" imgH="253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78" y="4951109"/>
                          <a:ext cx="348615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1050678" y="5297457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REFERENCES</a:t>
              </a:r>
              <a:endParaRPr lang="en-US" b="1" dirty="0"/>
            </a:p>
          </p:txBody>
        </p:sp>
        <p:sp>
          <p:nvSpPr>
            <p:cNvPr id="14360" name="Rectangle 18"/>
            <p:cNvSpPr>
              <a:spLocks noChangeArrowheads="1"/>
            </p:cNvSpPr>
            <p:nvPr/>
          </p:nvSpPr>
          <p:spPr bwMode="auto">
            <a:xfrm>
              <a:off x="1042988" y="5661248"/>
              <a:ext cx="748823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dirty="0"/>
                <a:t>[1] Starkov, G. V., Mathematical model of the auroral </a:t>
              </a:r>
              <a:r>
                <a:rPr lang="en-US" sz="1600" dirty="0" smtClean="0"/>
                <a:t>boundaries</a:t>
              </a:r>
              <a:r>
                <a:rPr lang="en-US" sz="1600" dirty="0"/>
                <a:t>, </a:t>
              </a:r>
              <a:endParaRPr lang="en-US" sz="1600" dirty="0" smtClean="0"/>
            </a:p>
            <a:p>
              <a:r>
                <a:rPr lang="en-US" sz="1600" dirty="0" smtClean="0"/>
                <a:t>Geomagnetism </a:t>
              </a:r>
              <a:r>
                <a:rPr lang="en-US" sz="1600" dirty="0"/>
                <a:t>and Aeronomy, 34, 3, 331-336, 1994</a:t>
              </a:r>
              <a:r>
                <a:rPr lang="en-US" sz="1600" dirty="0" smtClean="0"/>
                <a:t>.</a:t>
              </a:r>
              <a:endParaRPr lang="en-US" sz="1600" dirty="0"/>
            </a:p>
            <a:p>
              <a:r>
                <a:rPr lang="en-US" sz="1600" dirty="0"/>
                <a:t>[2] Starkov, G. V., Statistical dependences between the magnetic activity indices, Geomagnetism and Aeronomy, 34, 1, 101-103, 1994.</a:t>
              </a:r>
            </a:p>
          </p:txBody>
        </p:sp>
        <p:sp>
          <p:nvSpPr>
            <p:cNvPr id="14361" name="Rectangle 26"/>
            <p:cNvSpPr>
              <a:spLocks noChangeArrowheads="1"/>
            </p:cNvSpPr>
            <p:nvPr/>
          </p:nvSpPr>
          <p:spPr bwMode="auto">
            <a:xfrm>
              <a:off x="1017489" y="4641382"/>
              <a:ext cx="35750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It relates </a:t>
              </a:r>
              <a:r>
                <a:rPr lang="en-US" sz="1600" dirty="0"/>
                <a:t>to the planetary Kp </a:t>
              </a:r>
              <a:r>
                <a:rPr lang="en-US" sz="1600" dirty="0" smtClean="0"/>
                <a:t>index by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9854" y="2359025"/>
            <a:ext cx="7499350" cy="2220801"/>
            <a:chOff x="929854" y="2359025"/>
            <a:chExt cx="7499350" cy="2220801"/>
          </a:xfrm>
        </p:grpSpPr>
        <p:graphicFrame>
          <p:nvGraphicFramePr>
            <p:cNvPr id="1434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68455"/>
                </p:ext>
              </p:extLst>
            </p:nvPr>
          </p:nvGraphicFramePr>
          <p:xfrm>
            <a:off x="1017489" y="2800153"/>
            <a:ext cx="693261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6" name="Equation" r:id="rId9" imgW="4597200" imgH="241200" progId="Equation.3">
                    <p:embed/>
                  </p:oleObj>
                </mc:Choice>
                <mc:Fallback>
                  <p:oleObj name="Equation" r:id="rId9" imgW="4597200" imgH="241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489" y="2800153"/>
                          <a:ext cx="6932612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304245"/>
                </p:ext>
              </p:extLst>
            </p:nvPr>
          </p:nvGraphicFramePr>
          <p:xfrm>
            <a:off x="1017489" y="3573016"/>
            <a:ext cx="4902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7" name="Equation" r:id="rId11" imgW="3251160" imgH="253800" progId="Equation.3">
                    <p:embed/>
                  </p:oleObj>
                </mc:Choice>
                <mc:Fallback>
                  <p:oleObj name="Equation" r:id="rId11" imgW="3251160" imgH="253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489" y="3573016"/>
                          <a:ext cx="49022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Rectangle 15"/>
            <p:cNvSpPr>
              <a:spLocks noChangeArrowheads="1"/>
            </p:cNvSpPr>
            <p:nvPr/>
          </p:nvSpPr>
          <p:spPr bwMode="auto">
            <a:xfrm>
              <a:off x="929854" y="2359025"/>
              <a:ext cx="7499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/>
                <a:t>Poleward and equatorward boundaries of auroral oval in geomagnetic co-latitude:</a:t>
              </a:r>
            </a:p>
          </p:txBody>
        </p: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929854" y="3141663"/>
              <a:ext cx="4408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/>
                <a:t>where amplitudes </a:t>
              </a:r>
              <a:r>
                <a:rPr lang="en-US" sz="1600" i="1" dirty="0"/>
                <a:t>A</a:t>
              </a:r>
              <a:r>
                <a:rPr lang="en-US" sz="1600" b="1" i="1" baseline="-25000" dirty="0"/>
                <a:t>i</a:t>
              </a:r>
              <a:r>
                <a:rPr lang="en-US" sz="1600" i="1" dirty="0"/>
                <a:t> </a:t>
              </a:r>
              <a:r>
                <a:rPr lang="en-US" sz="1600" dirty="0"/>
                <a:t>and phases </a:t>
              </a:r>
              <a:r>
                <a:rPr lang="en-US" sz="1600" dirty="0">
                  <a:latin typeface="Symbol" pitchFamily="18" charset="2"/>
                </a:rPr>
                <a:t>a</a:t>
              </a:r>
              <a:r>
                <a:rPr lang="en-US" sz="1600" b="1" i="1" baseline="-25000" dirty="0"/>
                <a:t>i</a:t>
              </a:r>
              <a:r>
                <a:rPr lang="en-US" sz="1600" dirty="0"/>
                <a:t> is given by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987377" y="3995051"/>
              <a:ext cx="53215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The AL index is the max negative excursion of the H component from several ground based magnetometers.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82" y="1805691"/>
            <a:ext cx="3516803" cy="3567525"/>
          </a:xfrm>
          <a:prstGeom prst="rect">
            <a:avLst/>
          </a:prstGeom>
        </p:spPr>
      </p:pic>
      <p:pic>
        <p:nvPicPr>
          <p:cNvPr id="276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7" descr="NY_UNIS_logoPNG_transp_b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2" name="Rectangle 6"/>
          <p:cNvSpPr>
            <a:spLocks noChangeArrowheads="1"/>
          </p:cNvSpPr>
          <p:nvPr/>
        </p:nvSpPr>
        <p:spPr bwMode="auto">
          <a:xfrm>
            <a:off x="827088" y="1458913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 MATEMATICAL REPRESENTATIONS OF THE AURORAL OVALS</a:t>
            </a:r>
            <a:r>
              <a:rPr lang="en-US" sz="2000"/>
              <a:t> </a:t>
            </a:r>
          </a:p>
        </p:txBody>
      </p:sp>
      <p:sp>
        <p:nvSpPr>
          <p:cNvPr id="2768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84" name="Rectangle 14"/>
          <p:cNvSpPr>
            <a:spLocks noChangeArrowheads="1"/>
          </p:cNvSpPr>
          <p:nvPr/>
        </p:nvSpPr>
        <p:spPr bwMode="auto">
          <a:xfrm>
            <a:off x="908522" y="1846769"/>
            <a:ext cx="42481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 dirty="0"/>
              <a:t>METHOD B: The Zhang-Paxton ovals</a:t>
            </a:r>
            <a:endParaRPr lang="en-US" dirty="0"/>
          </a:p>
          <a:p>
            <a:endParaRPr lang="en-US" sz="1600" dirty="0"/>
          </a:p>
        </p:txBody>
      </p:sp>
      <p:sp>
        <p:nvSpPr>
          <p:cNvPr id="27686" name="Text Box 17"/>
          <p:cNvSpPr txBox="1">
            <a:spLocks noChangeArrowheads="1"/>
          </p:cNvSpPr>
          <p:nvPr/>
        </p:nvSpPr>
        <p:spPr bwMode="auto">
          <a:xfrm>
            <a:off x="1097112" y="566124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REFERENCE</a:t>
            </a:r>
          </a:p>
        </p:txBody>
      </p:sp>
      <p:sp>
        <p:nvSpPr>
          <p:cNvPr id="27687" name="Rectangle 18"/>
          <p:cNvSpPr>
            <a:spLocks noChangeArrowheads="1"/>
          </p:cNvSpPr>
          <p:nvPr/>
        </p:nvSpPr>
        <p:spPr bwMode="auto">
          <a:xfrm>
            <a:off x="1097112" y="5949280"/>
            <a:ext cx="74882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dirty="0"/>
              <a:t>[3] Zhang Y., and L. J. Paxton, An empirical Kp-dependent global auroral model based on TIMED/GUVI data, </a:t>
            </a:r>
            <a:r>
              <a:rPr lang="en-US" sz="1600" i="1" dirty="0"/>
              <a:t>J. Atm. Solar-Terr. Phys.</a:t>
            </a:r>
            <a:r>
              <a:rPr lang="en-US" sz="1600" dirty="0"/>
              <a:t>, </a:t>
            </a:r>
            <a:r>
              <a:rPr lang="en-US" sz="1600" b="1" dirty="0"/>
              <a:t>70</a:t>
            </a:r>
            <a:r>
              <a:rPr lang="en-US" sz="1600" dirty="0"/>
              <a:t>, 1231-1242, 2008.</a:t>
            </a:r>
            <a:r>
              <a:rPr lang="en-US" dirty="0"/>
              <a:t> </a:t>
            </a:r>
            <a:endParaRPr lang="en-US" sz="1600" dirty="0"/>
          </a:p>
        </p:txBody>
      </p:sp>
      <p:sp>
        <p:nvSpPr>
          <p:cNvPr id="2768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90" name="Rectangle 31"/>
          <p:cNvSpPr>
            <a:spLocks noChangeArrowheads="1"/>
          </p:cNvSpPr>
          <p:nvPr/>
        </p:nvSpPr>
        <p:spPr bwMode="auto">
          <a:xfrm>
            <a:off x="-180975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9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0113" y="2152363"/>
            <a:ext cx="3847528" cy="2141079"/>
            <a:chOff x="900113" y="2152363"/>
            <a:chExt cx="3847528" cy="2141079"/>
          </a:xfrm>
        </p:grpSpPr>
        <p:sp>
          <p:nvSpPr>
            <p:cNvPr id="27685" name="Rectangle 15"/>
            <p:cNvSpPr>
              <a:spLocks noChangeArrowheads="1"/>
            </p:cNvSpPr>
            <p:nvPr/>
          </p:nvSpPr>
          <p:spPr bwMode="auto">
            <a:xfrm>
              <a:off x="900113" y="2152363"/>
              <a:ext cx="38475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/>
                <a:t>The electron energy flux is derived from </a:t>
              </a:r>
              <a:endParaRPr lang="en-US" sz="1600" dirty="0" smtClean="0"/>
            </a:p>
            <a:p>
              <a:r>
                <a:rPr lang="en-US" sz="1600" dirty="0" smtClean="0"/>
                <a:t>GUVI </a:t>
              </a:r>
              <a:r>
                <a:rPr lang="en-US" sz="1600" dirty="0"/>
                <a:t>imager data (TIMED satellite)</a:t>
              </a:r>
            </a:p>
          </p:txBody>
        </p:sp>
        <p:graphicFrame>
          <p:nvGraphicFramePr>
            <p:cNvPr id="27666" name="Objec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5460347"/>
                </p:ext>
              </p:extLst>
            </p:nvPr>
          </p:nvGraphicFramePr>
          <p:xfrm>
            <a:off x="1070918" y="2818606"/>
            <a:ext cx="3240087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9" name="Equation" r:id="rId7" imgW="2159000" imgH="495300" progId="Equation.3">
                    <p:embed/>
                  </p:oleObj>
                </mc:Choice>
                <mc:Fallback>
                  <p:oleObj name="Equation" r:id="rId7" imgW="2159000" imgH="495300" progId="Equation.3">
                    <p:embed/>
                    <p:pic>
                      <p:nvPicPr>
                        <p:cNvPr id="0" name="Picture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0918" y="2818606"/>
                          <a:ext cx="3240087" cy="792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1055624" y="3591350"/>
              <a:ext cx="3174267" cy="702092"/>
              <a:chOff x="1055624" y="3591350"/>
              <a:chExt cx="3174267" cy="702092"/>
            </a:xfrm>
          </p:grpSpPr>
          <p:graphicFrame>
            <p:nvGraphicFramePr>
              <p:cNvPr id="27673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0176707"/>
                  </p:ext>
                </p:extLst>
              </p:nvPr>
            </p:nvGraphicFramePr>
            <p:xfrm>
              <a:off x="2114699" y="3929904"/>
              <a:ext cx="1152525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830" name="Equation" r:id="rId9" imgW="850531" imgH="253890" progId="Equation.3">
                      <p:embed/>
                    </p:oleObj>
                  </mc:Choice>
                  <mc:Fallback>
                    <p:oleObj name="Equation" r:id="rId9" imgW="850531" imgH="253890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4699" y="3929904"/>
                            <a:ext cx="1152525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88" name="Rectangle 27"/>
              <p:cNvSpPr>
                <a:spLocks noChangeArrowheads="1"/>
              </p:cNvSpPr>
              <p:nvPr/>
            </p:nvSpPr>
            <p:spPr bwMode="auto">
              <a:xfrm>
                <a:off x="1055624" y="3591350"/>
                <a:ext cx="317426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600" dirty="0">
                    <a:cs typeface="Times New Roman" pitchFamily="18" charset="0"/>
                  </a:rPr>
                  <a:t>where </a:t>
                </a:r>
                <a:r>
                  <a:rPr lang="en-US" sz="1600" i="1" dirty="0">
                    <a:cs typeface="Times New Roman" pitchFamily="18" charset="0"/>
                  </a:rPr>
                  <a:t>x </a:t>
                </a:r>
                <a:r>
                  <a:rPr lang="en-US" sz="1600" dirty="0">
                    <a:cs typeface="Times New Roman" pitchFamily="18" charset="0"/>
                  </a:rPr>
                  <a:t>is co-magnetic latitude. </a:t>
                </a:r>
                <a:r>
                  <a:rPr lang="en-US" sz="1600" dirty="0" smtClean="0">
                    <a:cs typeface="Times New Roman" pitchFamily="18" charset="0"/>
                  </a:rPr>
                  <a:t> </a:t>
                </a:r>
                <a:endParaRPr lang="en-US" sz="16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65858" y="4293096"/>
            <a:ext cx="7531100" cy="1367483"/>
            <a:chOff x="1065858" y="4293096"/>
            <a:chExt cx="7531100" cy="1367483"/>
          </a:xfrm>
        </p:grpSpPr>
        <p:graphicFrame>
          <p:nvGraphicFramePr>
            <p:cNvPr id="27678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38999"/>
                </p:ext>
              </p:extLst>
            </p:nvPr>
          </p:nvGraphicFramePr>
          <p:xfrm>
            <a:off x="1187624" y="4604891"/>
            <a:ext cx="4392612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1" name="Equation" r:id="rId11" imgW="2959100" imgH="482600" progId="Equation.3">
                    <p:embed/>
                  </p:oleObj>
                </mc:Choice>
                <mc:Fallback>
                  <p:oleObj name="Equation" r:id="rId11" imgW="2959100" imgH="48260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4604891"/>
                          <a:ext cx="4392612" cy="7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92" name="Rectangle 34"/>
            <p:cNvSpPr>
              <a:spLocks noChangeArrowheads="1"/>
            </p:cNvSpPr>
            <p:nvPr/>
          </p:nvSpPr>
          <p:spPr bwMode="auto">
            <a:xfrm>
              <a:off x="1065858" y="5324029"/>
              <a:ext cx="7531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cs typeface="Times New Roman" pitchFamily="18" charset="0"/>
                </a:rPr>
                <a:t>The coefficients </a:t>
              </a:r>
              <a:r>
                <a:rPr lang="en-US" sz="1600" i="1" dirty="0">
                  <a:cs typeface="Times New Roman" pitchFamily="18" charset="0"/>
                </a:rPr>
                <a:t>b’</a:t>
              </a:r>
              <a:r>
                <a:rPr lang="en-US" sz="1600" dirty="0">
                  <a:cs typeface="Times New Roman" pitchFamily="18" charset="0"/>
                </a:rPr>
                <a:t> is tabulated as a function of six sub-intervals (</a:t>
              </a:r>
              <a:r>
                <a:rPr lang="en-US" sz="1600" i="1" dirty="0">
                  <a:cs typeface="Times New Roman" pitchFamily="18" charset="0"/>
                </a:rPr>
                <a:t>m</a:t>
              </a:r>
              <a:r>
                <a:rPr lang="en-US" sz="1600" dirty="0">
                  <a:cs typeface="Times New Roman" pitchFamily="18" charset="0"/>
                </a:rPr>
                <a:t>) of Kp index.   </a:t>
              </a:r>
              <a:endParaRPr lang="en-US" sz="16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6637" y="4293096"/>
              <a:ext cx="3793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cs typeface="Times New Roman" pitchFamily="18" charset="0"/>
                </a:rPr>
                <a:t>The coefficients </a:t>
              </a:r>
              <a:r>
                <a:rPr lang="en-US" sz="1600" i="1" dirty="0">
                  <a:cs typeface="Times New Roman" pitchFamily="18" charset="0"/>
                </a:rPr>
                <a:t>A</a:t>
              </a:r>
              <a:r>
                <a:rPr lang="en-US" sz="1600" i="1" baseline="30000" dirty="0">
                  <a:cs typeface="Times New Roman" pitchFamily="18" charset="0"/>
                </a:rPr>
                <a:t>’ </a:t>
              </a:r>
              <a:r>
                <a:rPr lang="en-US" sz="1600" dirty="0">
                  <a:cs typeface="Times New Roman" pitchFamily="18" charset="0"/>
                </a:rPr>
                <a:t>is are calculated as  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7" descr="NY_UNIS_logoPNG_transp_b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Rectangle 5"/>
          <p:cNvSpPr>
            <a:spLocks noChangeArrowheads="1"/>
          </p:cNvSpPr>
          <p:nvPr/>
        </p:nvSpPr>
        <p:spPr bwMode="auto">
          <a:xfrm>
            <a:off x="827088" y="1458913"/>
            <a:ext cx="401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GEOGRAPHICAL TRANSFORM</a:t>
            </a:r>
            <a:r>
              <a:rPr lang="en-US"/>
              <a:t> </a:t>
            </a:r>
          </a:p>
        </p:txBody>
      </p:sp>
      <p:sp>
        <p:nvSpPr>
          <p:cNvPr id="15397" name="Rectangle 6"/>
          <p:cNvSpPr>
            <a:spLocks noChangeArrowheads="1"/>
          </p:cNvSpPr>
          <p:nvPr/>
        </p:nvSpPr>
        <p:spPr bwMode="auto">
          <a:xfrm>
            <a:off x="900113" y="1916113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/>
              <a:t>Cartesian components:</a:t>
            </a:r>
            <a:r>
              <a:rPr lang="en-GB"/>
              <a:t> </a:t>
            </a:r>
          </a:p>
        </p:txBody>
      </p:sp>
      <p:sp>
        <p:nvSpPr>
          <p:cNvPr id="15398" name="Rectangle 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187450" y="2349500"/>
          <a:ext cx="15906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3" name="Equation" r:id="rId6" imgW="1054100" imgH="685800" progId="Equation.3">
                  <p:embed/>
                </p:oleObj>
              </mc:Choice>
              <mc:Fallback>
                <p:oleObj name="Equation" r:id="rId6" imgW="1054100" imgH="685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159067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9" name="Rectangle 10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3924300" y="2349500"/>
          <a:ext cx="19685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4" name="Equation" r:id="rId8" imgW="1295280" imgH="203040" progId="Equation.3">
                  <p:embed/>
                </p:oleObj>
              </mc:Choice>
              <mc:Fallback>
                <p:oleObj name="Equation" r:id="rId8" imgW="12952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49500"/>
                        <a:ext cx="196850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0" name="Rectangle 14"/>
          <p:cNvSpPr>
            <a:spLocks noChangeArrowheads="1"/>
          </p:cNvSpPr>
          <p:nvPr/>
        </p:nvSpPr>
        <p:spPr bwMode="auto">
          <a:xfrm>
            <a:off x="4500563" y="2708275"/>
            <a:ext cx="3602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cs typeface="Times New Roman" pitchFamily="18" charset="0"/>
              </a:rPr>
              <a:t>- is the longitudinal difference </a:t>
            </a:r>
          </a:p>
          <a:p>
            <a:r>
              <a:rPr lang="en-US" sz="1600">
                <a:cs typeface="Times New Roman" pitchFamily="18" charset="0"/>
              </a:rPr>
              <a:t>  between the sub-solar point and </a:t>
            </a:r>
          </a:p>
          <a:p>
            <a:r>
              <a:rPr lang="en-US" sz="1600">
                <a:cs typeface="Times New Roman" pitchFamily="18" charset="0"/>
              </a:rPr>
              <a:t>  the magnetic poles at time</a:t>
            </a:r>
            <a:r>
              <a:rPr lang="en-US" sz="1600" i="1">
                <a:cs typeface="Times New Roman" pitchFamily="18" charset="0"/>
              </a:rPr>
              <a:t> t </a:t>
            </a:r>
            <a:r>
              <a:rPr lang="en-US" sz="1600">
                <a:cs typeface="Times New Roman" pitchFamily="18" charset="0"/>
              </a:rPr>
              <a:t>(hours).</a:t>
            </a:r>
            <a:r>
              <a:rPr lang="en-US" sz="1600"/>
              <a:t> </a:t>
            </a:r>
          </a:p>
        </p:txBody>
      </p:sp>
      <p:sp>
        <p:nvSpPr>
          <p:cNvPr id="15401" name="Rectangle 1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402" name="Rectangle 18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3924300" y="2708275"/>
          <a:ext cx="5826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5" name="Equation" r:id="rId10" imgW="380835" imgH="203112" progId="Equation.3">
                  <p:embed/>
                </p:oleObj>
              </mc:Choice>
              <mc:Fallback>
                <p:oleObj name="Equation" r:id="rId10" imgW="380835" imgH="203112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08275"/>
                        <a:ext cx="582613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3" name="Rectangle 19"/>
          <p:cNvSpPr>
            <a:spLocks noChangeArrowheads="1"/>
          </p:cNvSpPr>
          <p:nvPr/>
        </p:nvSpPr>
        <p:spPr bwMode="auto">
          <a:xfrm>
            <a:off x="1042988" y="3644900"/>
            <a:ext cx="261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/>
              <a:t>Geographical coordinates:</a:t>
            </a:r>
            <a:r>
              <a:rPr lang="en-GB"/>
              <a:t> </a:t>
            </a:r>
          </a:p>
        </p:txBody>
      </p:sp>
      <p:sp>
        <p:nvSpPr>
          <p:cNvPr id="15404" name="Rectangle 21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1331913" y="4076700"/>
          <a:ext cx="45021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6" name="Equation" r:id="rId12" imgW="3022560" imgH="711000" progId="Equation.3">
                  <p:embed/>
                </p:oleObj>
              </mc:Choice>
              <mc:Fallback>
                <p:oleObj name="Equation" r:id="rId12" imgW="3022560" imgH="71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76700"/>
                        <a:ext cx="450215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5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84" name="Object 24"/>
          <p:cNvGraphicFramePr>
            <a:graphicFrameLocks noChangeAspect="1"/>
          </p:cNvGraphicFramePr>
          <p:nvPr/>
        </p:nvGraphicFramePr>
        <p:xfrm>
          <a:off x="6300788" y="4076700"/>
          <a:ext cx="1295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7" name="Equation" r:id="rId14" imgW="863280" imgH="253800" progId="Equation.3">
                  <p:embed/>
                </p:oleObj>
              </mc:Choice>
              <mc:Fallback>
                <p:oleObj name="Equation" r:id="rId14" imgW="863280" imgH="253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076700"/>
                        <a:ext cx="12954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6" name="Rectangle 2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6300788" y="4365625"/>
          <a:ext cx="1474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8" name="Equation" r:id="rId16" imgW="965200" imgH="254000" progId="Equation.3">
                  <p:embed/>
                </p:oleObj>
              </mc:Choice>
              <mc:Fallback>
                <p:oleObj name="Equation" r:id="rId16" imgW="965200" imgH="2540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65625"/>
                        <a:ext cx="14747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8" name="Object 28"/>
          <p:cNvGraphicFramePr>
            <a:graphicFrameLocks noChangeAspect="1"/>
          </p:cNvGraphicFramePr>
          <p:nvPr/>
        </p:nvGraphicFramePr>
        <p:xfrm>
          <a:off x="6372225" y="4724400"/>
          <a:ext cx="12557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9" name="Equation" r:id="rId18" imgW="838200" imgH="241300" progId="Equation.3">
                  <p:embed/>
                </p:oleObj>
              </mc:Choice>
              <mc:Fallback>
                <p:oleObj name="Equation" r:id="rId18" imgW="838200" imgH="2413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24400"/>
                        <a:ext cx="12557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7" name="Rectangle 31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90" name="Object 30"/>
          <p:cNvGraphicFramePr>
            <a:graphicFrameLocks noChangeAspect="1"/>
          </p:cNvGraphicFramePr>
          <p:nvPr/>
        </p:nvGraphicFramePr>
        <p:xfrm>
          <a:off x="3708400" y="5516563"/>
          <a:ext cx="16367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0" name="Equation" r:id="rId20" imgW="1091726" imgH="634725" progId="Equation.3">
                  <p:embed/>
                </p:oleObj>
              </mc:Choice>
              <mc:Fallback>
                <p:oleObj name="Equation" r:id="rId20" imgW="1091726" imgH="634725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16563"/>
                        <a:ext cx="163671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92" name="Object 32"/>
          <p:cNvGraphicFramePr>
            <a:graphicFrameLocks noChangeAspect="1"/>
          </p:cNvGraphicFramePr>
          <p:nvPr/>
        </p:nvGraphicFramePr>
        <p:xfrm>
          <a:off x="5651500" y="5445125"/>
          <a:ext cx="1770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1" name="Equation" r:id="rId22" imgW="1193800" imgH="457200" progId="Equation.3">
                  <p:embed/>
                </p:oleObj>
              </mc:Choice>
              <mc:Fallback>
                <p:oleObj name="Equation" r:id="rId22" imgW="1193800" imgH="457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445125"/>
                        <a:ext cx="177006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1116013" y="5516563"/>
            <a:ext cx="2301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/>
              <a:t>Latitude and longitude: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84213" y="415925"/>
            <a:ext cx="290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VISUALIZATION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6732588" y="1462009"/>
            <a:ext cx="230346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400" dirty="0"/>
              <a:t>The ovals are visualized with a stand alone 32-bit executable Windows program called </a:t>
            </a:r>
          </a:p>
          <a:p>
            <a:endParaRPr lang="en-GB" sz="1400" dirty="0"/>
          </a:p>
          <a:p>
            <a:r>
              <a:rPr lang="en-GB" sz="1400" dirty="0"/>
              <a:t>         </a:t>
            </a:r>
            <a:r>
              <a:rPr lang="en-GB" sz="1400" b="1" dirty="0" err="1"/>
              <a:t>SvalTrackII</a:t>
            </a:r>
            <a:r>
              <a:rPr lang="en-GB" sz="1400" b="1" dirty="0"/>
              <a:t>.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The program is written in </a:t>
            </a:r>
            <a:r>
              <a:rPr lang="en-GB" sz="1400" dirty="0" smtClean="0"/>
              <a:t>Borland Delphi 5 </a:t>
            </a:r>
            <a:r>
              <a:rPr lang="en-GB" sz="1400" dirty="0"/>
              <a:t>– Pascal and uses a </a:t>
            </a:r>
            <a:r>
              <a:rPr lang="en-US" sz="1400" dirty="0"/>
              <a:t>Geographic Information </a:t>
            </a:r>
            <a:r>
              <a:rPr lang="en-GB" sz="1400" dirty="0"/>
              <a:t>system (GIS) unit called </a:t>
            </a:r>
            <a:r>
              <a:rPr lang="en-GB" sz="1400" dirty="0" err="1"/>
              <a:t>TGlobe</a:t>
            </a:r>
            <a:r>
              <a:rPr lang="en-GB" sz="1400" dirty="0"/>
              <a:t>.</a:t>
            </a:r>
            <a:r>
              <a:rPr lang="en-GB" sz="1600" dirty="0"/>
              <a:t> 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827088" y="5229225"/>
            <a:ext cx="338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/>
              <a:t>The twilight zone, night- and dayside of </a:t>
            </a:r>
          </a:p>
          <a:p>
            <a:r>
              <a:rPr lang="en-US" sz="1400"/>
              <a:t>the Earth are projected with grades of </a:t>
            </a:r>
          </a:p>
          <a:p>
            <a:r>
              <a:rPr lang="en-US" sz="1400"/>
              <a:t>shade on the Globe as a function of time. </a:t>
            </a:r>
          </a:p>
        </p:txBody>
      </p:sp>
      <p:pic>
        <p:nvPicPr>
          <p:cNvPr id="29703" name="Picture 10" descr="Fig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341438"/>
            <a:ext cx="5972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4716463" y="4652963"/>
            <a:ext cx="39433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400" b="1"/>
              <a:t>Includes:</a:t>
            </a:r>
          </a:p>
          <a:p>
            <a:pPr marL="342900" indent="-342900"/>
            <a:r>
              <a:rPr lang="en-US" sz="1400" b="1"/>
              <a:t>Method A </a:t>
            </a:r>
          </a:p>
          <a:p>
            <a:pPr marL="342900" indent="-342900">
              <a:buFontTx/>
              <a:buAutoNum type="arabicParenBoth"/>
            </a:pPr>
            <a:r>
              <a:rPr lang="en-US" sz="1400"/>
              <a:t>Equatorward boundary of the diffuse aurora</a:t>
            </a:r>
          </a:p>
          <a:p>
            <a:pPr marL="342900" indent="-342900">
              <a:buFontTx/>
              <a:buAutoNum type="arabicParenBoth"/>
            </a:pPr>
            <a:r>
              <a:rPr lang="en-US" sz="1400"/>
              <a:t>Feldstein &amp; Starkov oval</a:t>
            </a:r>
            <a:endParaRPr lang="en-US" sz="1400" i="1"/>
          </a:p>
          <a:p>
            <a:pPr marL="342900" indent="-342900">
              <a:buFontTx/>
              <a:buAutoNum type="arabicParenBoth" startAt="3"/>
            </a:pPr>
            <a:r>
              <a:rPr lang="en-US" sz="1400"/>
              <a:t>Field of view aurora observer</a:t>
            </a:r>
          </a:p>
          <a:p>
            <a:pPr marL="342900" indent="-342900"/>
            <a:r>
              <a:rPr lang="en-US" sz="1400" b="1"/>
              <a:t>Method (B)</a:t>
            </a:r>
          </a:p>
          <a:p>
            <a:pPr marL="342900" indent="-342900"/>
            <a:r>
              <a:rPr lang="en-US" sz="1400"/>
              <a:t>(4)</a:t>
            </a:r>
            <a:r>
              <a:rPr lang="en-US" sz="1400" b="1"/>
              <a:t>   </a:t>
            </a:r>
            <a:r>
              <a:rPr lang="en-US" sz="1400"/>
              <a:t>Zhang &amp; Paxton oval </a:t>
            </a:r>
            <a:endParaRPr lang="en-US" sz="1400" i="1"/>
          </a:p>
          <a:p>
            <a:pPr marL="342900" indent="-342900"/>
            <a:r>
              <a:rPr lang="en-US" sz="1400"/>
              <a:t>(5)   Observer location </a:t>
            </a:r>
          </a:p>
          <a:p>
            <a:pPr marL="342900" indent="-342900"/>
            <a:r>
              <a:rPr lang="en-US" sz="1400"/>
              <a:t>(6)   Moon and Sun information at local site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4214" y="1455863"/>
            <a:ext cx="22977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 smtClean="0"/>
              <a:t>All-Sky </a:t>
            </a:r>
          </a:p>
          <a:p>
            <a:r>
              <a:rPr lang="en-US" sz="2000" b="1" dirty="0" smtClean="0"/>
              <a:t>Satellite</a:t>
            </a:r>
            <a:r>
              <a:rPr lang="en-US" sz="2000" b="1" dirty="0"/>
              <a:t> </a:t>
            </a:r>
            <a:r>
              <a:rPr lang="en-US" sz="2000" b="1" dirty="0" smtClean="0"/>
              <a:t>View</a:t>
            </a:r>
            <a:endParaRPr lang="en-US" sz="2000" b="1" dirty="0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821408" y="2736646"/>
            <a:ext cx="216058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dirty="0"/>
              <a:t>Local </a:t>
            </a:r>
            <a:r>
              <a:rPr lang="en-US" sz="1600" dirty="0" smtClean="0"/>
              <a:t>auroral oval &amp;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atellite all-sky view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Based on </a:t>
            </a:r>
          </a:p>
          <a:p>
            <a:r>
              <a:rPr lang="en-US" sz="1600" dirty="0"/>
              <a:t>Feldstein &amp; </a:t>
            </a:r>
            <a:r>
              <a:rPr lang="en-US" sz="1600" dirty="0" smtClean="0"/>
              <a:t>Starkov           and TLE element SGP4 code by [4]</a:t>
            </a:r>
          </a:p>
          <a:p>
            <a:endParaRPr lang="en-US" dirty="0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72109" y="646906"/>
            <a:ext cx="290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VISUALIZATION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798" y="5876489"/>
            <a:ext cx="7878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[4] </a:t>
            </a:r>
            <a:r>
              <a:rPr lang="en-US" sz="1600" dirty="0"/>
              <a:t>Vallado, D. A., P. Crawford, R. Hujsak, and T. S. Kelso, Revisiting </a:t>
            </a:r>
            <a:r>
              <a:rPr lang="en-US" sz="1600" dirty="0" smtClean="0"/>
              <a:t>Space track </a:t>
            </a:r>
            <a:r>
              <a:rPr lang="en-US" sz="1600" dirty="0"/>
              <a:t>Report #3, American Institute of Aeronautics and Astronautics (AIAA), Report No. AIAA 2006-6753, 1-88, 2006. </a:t>
            </a:r>
            <a:endParaRPr lang="nb-NO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55863"/>
            <a:ext cx="6173062" cy="424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4" y="1301975"/>
            <a:ext cx="22977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NEW!</a:t>
            </a:r>
          </a:p>
          <a:p>
            <a:r>
              <a:rPr lang="en-US" sz="2000" b="1" dirty="0" smtClean="0"/>
              <a:t>All-Sky </a:t>
            </a:r>
          </a:p>
          <a:p>
            <a:r>
              <a:rPr lang="en-US" sz="2000" b="1" dirty="0" smtClean="0"/>
              <a:t>Star View</a:t>
            </a:r>
            <a:endParaRPr lang="en-US" sz="2000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73099" y="2661591"/>
            <a:ext cx="21605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dirty="0"/>
              <a:t>Local auroral oval &amp;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tar map </a:t>
            </a:r>
            <a:r>
              <a:rPr lang="en-US" sz="1600" dirty="0"/>
              <a:t>all-sky view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Based on </a:t>
            </a:r>
          </a:p>
          <a:p>
            <a:r>
              <a:rPr lang="en-US" sz="1600" dirty="0"/>
              <a:t>Feldstein &amp; </a:t>
            </a:r>
            <a:r>
              <a:rPr lang="en-US" sz="1600" dirty="0" smtClean="0"/>
              <a:t>Starkov ovals and Sky Charts software by [5]</a:t>
            </a:r>
          </a:p>
          <a:p>
            <a:endParaRPr lang="en-US" sz="1600" dirty="0"/>
          </a:p>
          <a:p>
            <a:r>
              <a:rPr lang="en-US" sz="1600" dirty="0" smtClean="0"/>
              <a:t>Catalog: BSC5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7584" y="6309320"/>
            <a:ext cx="8172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[5] Cartes du Ciel, </a:t>
            </a:r>
            <a:r>
              <a:rPr lang="en-US" sz="1600" dirty="0" smtClean="0">
                <a:hlinkClick r:id="rId5"/>
              </a:rPr>
              <a:t>http://www.ap-i.net/skychart/ </a:t>
            </a:r>
            <a:endParaRPr lang="nb-NO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5534798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900113" y="1484313"/>
            <a:ext cx="162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/>
              <a:t>ANIMATION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755650" y="2133600"/>
            <a:ext cx="201612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/>
              <a:t>Animated aurora ovals as a function of </a:t>
            </a:r>
            <a:r>
              <a:rPr lang="en-US" sz="1600" i="1"/>
              <a:t>Kp</a:t>
            </a:r>
            <a:r>
              <a:rPr lang="en-US" sz="1600"/>
              <a:t> index [0…8] at 08:50 UT, 24th December 2009</a:t>
            </a:r>
            <a:r>
              <a:rPr lang="en-US"/>
              <a:t> </a:t>
            </a:r>
          </a:p>
        </p:txBody>
      </p:sp>
      <p:pic>
        <p:nvPicPr>
          <p:cNvPr id="31750" name="Picture 8" descr="Fig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484313"/>
            <a:ext cx="6076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NY_UNIS_logoPNG_transp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138588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1042988" y="1341438"/>
            <a:ext cx="3125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  <a:r>
              <a:rPr lang="en-US" sz="2000" b="1" dirty="0"/>
              <a:t>MODEL COMPARISION</a:t>
            </a:r>
            <a:r>
              <a:rPr lang="en-US" sz="2000" dirty="0"/>
              <a:t> </a:t>
            </a:r>
          </a:p>
        </p:txBody>
      </p:sp>
      <p:graphicFrame>
        <p:nvGraphicFramePr>
          <p:cNvPr id="29090" name="Group 418"/>
          <p:cNvGraphicFramePr>
            <a:graphicFrameLocks noGrp="1"/>
          </p:cNvGraphicFramePr>
          <p:nvPr/>
        </p:nvGraphicFramePr>
        <p:xfrm>
          <a:off x="1187450" y="1773238"/>
          <a:ext cx="7056438" cy="4176395"/>
        </p:xfrm>
        <a:graphic>
          <a:graphicData uri="http://schemas.openxmlformats.org/drawingml/2006/table">
            <a:tbl>
              <a:tblPr/>
              <a:tblGrid>
                <a:gridCol w="760413"/>
                <a:gridCol w="2119312"/>
                <a:gridCol w="720725"/>
                <a:gridCol w="1008063"/>
                <a:gridCol w="1073150"/>
                <a:gridCol w="1374775"/>
              </a:tblGrid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Kp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Auroral activity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[%]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∩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[%]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 </a:t>
                      </a:r>
                      <a:r>
                        <a:rPr kumimoji="0" lang="en-GB" sz="16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[mW/m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low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normal conditions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eaVert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normal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Calm storm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Minor storm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Storm conditions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eaVert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 storm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8.36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storm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12.18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storm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12.91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Extreme storm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61" name="Rectangle 411"/>
          <p:cNvSpPr>
            <a:spLocks noChangeArrowheads="1"/>
          </p:cNvSpPr>
          <p:nvPr/>
        </p:nvSpPr>
        <p:spPr bwMode="auto">
          <a:xfrm>
            <a:off x="1187450" y="6021388"/>
            <a:ext cx="727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227013" algn="l"/>
                <a:tab pos="454025" algn="l"/>
                <a:tab pos="681038" algn="l"/>
              </a:tabLst>
            </a:pPr>
            <a:r>
              <a:rPr lang="en-GB" sz="1400" b="1"/>
              <a:t>Auroral intersections:  (A) </a:t>
            </a:r>
            <a:r>
              <a:rPr lang="en-GB" sz="1400"/>
              <a:t>Zhang-Paxton, </a:t>
            </a:r>
            <a:r>
              <a:rPr lang="en-GB" sz="1400" b="1"/>
              <a:t>(B)</a:t>
            </a:r>
            <a:r>
              <a:rPr lang="en-GB" sz="1400"/>
              <a:t> Feldstein-Starkov and </a:t>
            </a:r>
          </a:p>
          <a:p>
            <a:pPr marL="342900" indent="-342900">
              <a:tabLst>
                <a:tab pos="227013" algn="l"/>
                <a:tab pos="454025" algn="l"/>
                <a:tab pos="681038" algn="l"/>
              </a:tabLst>
            </a:pPr>
            <a:r>
              <a:rPr lang="en-GB" sz="1400"/>
              <a:t>                                        </a:t>
            </a:r>
            <a:r>
              <a:rPr lang="en-GB" sz="1400" b="1"/>
              <a:t>(C)</a:t>
            </a:r>
            <a:r>
              <a:rPr lang="en-GB" sz="1400"/>
              <a:t> Equatorward  boundary of diffuse aurora </a:t>
            </a:r>
            <a:r>
              <a:rPr lang="en-GB" sz="1400" b="1"/>
              <a:t> </a:t>
            </a:r>
          </a:p>
        </p:txBody>
      </p:sp>
      <p:sp>
        <p:nvSpPr>
          <p:cNvPr id="32862" name="Rectangle 419"/>
          <p:cNvSpPr>
            <a:spLocks noChangeArrowheads="1"/>
          </p:cNvSpPr>
          <p:nvPr/>
        </p:nvSpPr>
        <p:spPr bwMode="auto">
          <a:xfrm>
            <a:off x="6877050" y="6021388"/>
            <a:ext cx="193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 i="1"/>
              <a:t>Q</a:t>
            </a:r>
            <a:r>
              <a:rPr lang="en-US" sz="1200" b="1" i="1" baseline="-25000"/>
              <a:t>min</a:t>
            </a:r>
            <a:r>
              <a:rPr lang="en-US" sz="1200" b="1"/>
              <a:t>= 0.25 </a:t>
            </a:r>
            <a:r>
              <a:rPr lang="en-US" sz="1200" b="1" i="1"/>
              <a:t>ergs cm</a:t>
            </a:r>
            <a:r>
              <a:rPr lang="en-US" sz="1200" b="1" i="1" baseline="30000"/>
              <a:t>-2</a:t>
            </a:r>
            <a:r>
              <a:rPr lang="en-US" sz="1200" b="1" i="1"/>
              <a:t> s</a:t>
            </a:r>
            <a:r>
              <a:rPr lang="en-US" sz="1200" b="1" i="1" baseline="30000"/>
              <a:t>-1</a:t>
            </a:r>
            <a:r>
              <a:rPr lang="en-US" sz="1200" b="1"/>
              <a:t>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1257</Words>
  <Application>Microsoft Office PowerPoint</Application>
  <PresentationFormat>On-screen Show (4:3)</PresentationFormat>
  <Paragraphs>205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Office-tema</vt:lpstr>
      <vt:lpstr>Equation</vt:lpstr>
      <vt:lpstr>Auroral oval forecast on mobile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Reindriftsforvaltningen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of the Research Council of Norway’s Evaluation of the Department of Arctic Geophysics – Middle &amp; Upper Atmosphere at UNIS</dc:title>
  <dc:creator>Fred</dc:creator>
  <cp:lastModifiedBy>Fred Sigernes</cp:lastModifiedBy>
  <cp:revision>97</cp:revision>
  <dcterms:created xsi:type="dcterms:W3CDTF">2010-04-14T13:48:09Z</dcterms:created>
  <dcterms:modified xsi:type="dcterms:W3CDTF">2012-08-08T13:40:49Z</dcterms:modified>
</cp:coreProperties>
</file>