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70" r:id="rId4"/>
    <p:sldId id="272" r:id="rId5"/>
    <p:sldId id="274" r:id="rId6"/>
    <p:sldId id="275" r:id="rId7"/>
    <p:sldId id="265" r:id="rId8"/>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15" autoAdjust="0"/>
  </p:normalViewPr>
  <p:slideViewPr>
    <p:cSldViewPr>
      <p:cViewPr>
        <p:scale>
          <a:sx n="100" d="100"/>
          <a:sy n="100" d="100"/>
        </p:scale>
        <p:origin x="-1944"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2DC6AAE8-7D84-416E-99F7-396C4B594040}" type="datetimeFigureOut">
              <a:rPr lang="nb-NO"/>
              <a:pPr>
                <a:defRPr/>
              </a:pPr>
              <a:t>13.06.2017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DD76A4A1-F351-4C1E-8E23-591ABD8E4F19}"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19596836-0BDD-4646-BE14-F7978A9996DA}" type="datetimeFigureOut">
              <a:rPr lang="nb-NO"/>
              <a:pPr>
                <a:defRPr/>
              </a:pPr>
              <a:t>13.06.2017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D75E1C9A-9EDC-4868-9221-A05E5DF267F5}"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4DE10B51-A337-4567-88D0-B32DF83DE23D}" type="datetimeFigureOut">
              <a:rPr lang="nb-NO"/>
              <a:pPr>
                <a:defRPr/>
              </a:pPr>
              <a:t>13.06.2017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78E5213C-386C-44B1-805C-E1F28679F5B8}"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01099FA1-2409-4BFA-A707-38755E55DC46}" type="datetimeFigureOut">
              <a:rPr lang="nb-NO"/>
              <a:pPr>
                <a:defRPr/>
              </a:pPr>
              <a:t>13.06.2017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52B024A2-63F1-4ACC-8832-196B293DD60F}"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5ADA6EDC-7174-41E0-9E1E-682FA33BD128}" type="datetimeFigureOut">
              <a:rPr lang="nb-NO"/>
              <a:pPr>
                <a:defRPr/>
              </a:pPr>
              <a:t>13.06.2017</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BCB46223-B832-481C-82FB-BED16323E359}"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13FEF4C3-6158-452C-B0E8-62660E8B4E6C}" type="datetimeFigureOut">
              <a:rPr lang="nb-NO"/>
              <a:pPr>
                <a:defRPr/>
              </a:pPr>
              <a:t>13.06.2017</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890EDB55-2EF5-4012-A7D7-DA4F3252533D}"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980E1024-A8F9-48E0-9776-F188D55A407F}" type="datetimeFigureOut">
              <a:rPr lang="nb-NO"/>
              <a:pPr>
                <a:defRPr/>
              </a:pPr>
              <a:t>13.06.2017</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47102EFC-56B5-4938-9931-DFB63D6FDF7B}"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F31BF078-4E65-470C-A274-009552B6E974}" type="datetimeFigureOut">
              <a:rPr lang="nb-NO"/>
              <a:pPr>
                <a:defRPr/>
              </a:pPr>
              <a:t>13.06.2017</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36270301-2559-4812-860A-93FC303C5DA5}"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C333511E-0DB8-4AD1-8C8E-7E52EC75DD13}" type="datetimeFigureOut">
              <a:rPr lang="nb-NO"/>
              <a:pPr>
                <a:defRPr/>
              </a:pPr>
              <a:t>13.06.2017</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2EC7764D-C86F-492F-9A3F-B388474B7C4C}"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BA308C28-F409-4560-8CCF-699E0BB0DF45}" type="datetimeFigureOut">
              <a:rPr lang="nb-NO"/>
              <a:pPr>
                <a:defRPr/>
              </a:pPr>
              <a:t>13.06.2017</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25867220-26E5-4EEA-8D9C-8B1FD2DF723C}"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3277FA54-6FE6-4ABD-9A7F-5E807F5D1A8C}" type="datetimeFigureOut">
              <a:rPr lang="nb-NO"/>
              <a:pPr>
                <a:defRPr/>
              </a:pPr>
              <a:t>13.06.2017</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B9E3F59A-1966-4781-884C-D8E904BD02B3}"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2985BB-E4B0-4FFC-BA1E-C5F428C2EA14}" type="datetimeFigureOut">
              <a:rPr lang="nb-NO"/>
              <a:pPr>
                <a:defRPr/>
              </a:pPr>
              <a:t>13.06.2017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8E3A337-D439-4611-9437-D402B9B192D2}"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8.png"/><Relationship Id="rId7" Type="http://schemas.openxmlformats.org/officeDocument/2006/relationships/oleObject" Target="../embeddings/oleObject1.bin"/><Relationship Id="rId12"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oleObject" Target="../embeddings/oleObject3.bin"/><Relationship Id="rId5" Type="http://schemas.openxmlformats.org/officeDocument/2006/relationships/image" Target="../media/image3.png"/><Relationship Id="rId10" Type="http://schemas.openxmlformats.org/officeDocument/2006/relationships/image" Target="../media/image6.wmf"/><Relationship Id="rId4" Type="http://schemas.openxmlformats.org/officeDocument/2006/relationships/image" Target="../media/image2.png"/><Relationship Id="rId9"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png"/><Relationship Id="rId2" Type="http://schemas.openxmlformats.org/officeDocument/2006/relationships/image" Target="../media/image2.png"/><Relationship Id="rId16"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4.png"/><Relationship Id="rId9" Type="http://schemas.openxmlformats.org/officeDocument/2006/relationships/image" Target="../media/image13.jpe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play.google.com/store/apps/details?id=com.embarcadero.AuroraForecast3D" TargetMode="External"/><Relationship Id="rId3" Type="http://schemas.openxmlformats.org/officeDocument/2006/relationships/image" Target="../media/image3.png"/><Relationship Id="rId7" Type="http://schemas.openxmlformats.org/officeDocument/2006/relationships/image" Target="../media/image27.png"/><Relationship Id="rId12" Type="http://schemas.openxmlformats.org/officeDocument/2006/relationships/hyperlink" Target="http://kho.unis.no/Software/AuroraForecast3D/OSX/AuroraForecast3D_OSX.zip"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hyperlink" Target="http://kho.unis.no/Software/AuroraForecast3D/Win64/AuroraForecast3D_Win64.zip" TargetMode="External"/><Relationship Id="rId5" Type="http://schemas.openxmlformats.org/officeDocument/2006/relationships/image" Target="../media/image25.png"/><Relationship Id="rId10" Type="http://schemas.openxmlformats.org/officeDocument/2006/relationships/hyperlink" Target="http://kho.unis.no/Software/AuroraForecast3D/Win32/AuroraForecast3D_Win32.zip" TargetMode="External"/><Relationship Id="rId4" Type="http://schemas.openxmlformats.org/officeDocument/2006/relationships/image" Target="../media/image4.png"/><Relationship Id="rId9" Type="http://schemas.openxmlformats.org/officeDocument/2006/relationships/hyperlink" Target="http://kho.unis.no/"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shadedrelief.com/" TargetMode="External"/><Relationship Id="rId3" Type="http://schemas.openxmlformats.org/officeDocument/2006/relationships/image" Target="../media/image3.png"/><Relationship Id="rId7" Type="http://schemas.openxmlformats.org/officeDocument/2006/relationships/hyperlink" Target="http://visibleearth.nasa.gov/"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vs.gsfc.nasa.gov/3572" TargetMode="External"/><Relationship Id="rId5" Type="http://schemas.openxmlformats.org/officeDocument/2006/relationships/hyperlink" Target="http://stjarnhimlen.se/" TargetMode="External"/><Relationship Id="rId4" Type="http://schemas.openxmlformats.org/officeDocument/2006/relationships/image" Target="../media/image4.png"/><Relationship Id="rId9" Type="http://schemas.openxmlformats.org/officeDocument/2006/relationships/hyperlink" Target="http://www.solarsystemscope.com/nex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2" descr="http://kho.unis.no/images/Aurora3DFe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293813"/>
            <a:ext cx="8470900" cy="4136182"/>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2"/>
          <p:cNvPicPr>
            <a:picLocks noChangeAspect="1" noChangeArrowheads="1"/>
          </p:cNvPicPr>
          <p:nvPr/>
        </p:nvPicPr>
        <p:blipFill>
          <a:blip r:embed="rId3"/>
          <a:srcRect/>
          <a:stretch>
            <a:fillRect/>
          </a:stretch>
        </p:blipFill>
        <p:spPr bwMode="auto">
          <a:xfrm>
            <a:off x="0" y="0"/>
            <a:ext cx="673100" cy="6858000"/>
          </a:xfrm>
          <a:prstGeom prst="rect">
            <a:avLst/>
          </a:prstGeom>
          <a:noFill/>
          <a:ln w="9525">
            <a:noFill/>
            <a:miter lim="800000"/>
            <a:headEnd/>
            <a:tailEnd/>
          </a:ln>
        </p:spPr>
      </p:pic>
      <p:pic>
        <p:nvPicPr>
          <p:cNvPr id="13315" name="Picture 5"/>
          <p:cNvPicPr>
            <a:picLocks noChangeAspect="1" noChangeArrowheads="1"/>
          </p:cNvPicPr>
          <p:nvPr/>
        </p:nvPicPr>
        <p:blipFill>
          <a:blip r:embed="rId4"/>
          <a:srcRect/>
          <a:stretch>
            <a:fillRect/>
          </a:stretch>
        </p:blipFill>
        <p:spPr bwMode="auto">
          <a:xfrm>
            <a:off x="0" y="0"/>
            <a:ext cx="9144000" cy="1293813"/>
          </a:xfrm>
          <a:prstGeom prst="rect">
            <a:avLst/>
          </a:prstGeom>
          <a:noFill/>
          <a:ln w="9525">
            <a:noFill/>
            <a:miter lim="800000"/>
            <a:headEnd/>
            <a:tailEnd/>
          </a:ln>
        </p:spPr>
      </p:pic>
      <p:pic>
        <p:nvPicPr>
          <p:cNvPr id="13316" name="Picture 7" descr="NY_UNIS_logoPNG_transp_bg"/>
          <p:cNvPicPr>
            <a:picLocks noChangeAspect="1" noChangeArrowheads="1"/>
          </p:cNvPicPr>
          <p:nvPr/>
        </p:nvPicPr>
        <p:blipFill>
          <a:blip r:embed="rId5"/>
          <a:srcRect/>
          <a:stretch>
            <a:fillRect/>
          </a:stretch>
        </p:blipFill>
        <p:spPr bwMode="auto">
          <a:xfrm>
            <a:off x="8460432" y="188119"/>
            <a:ext cx="504825" cy="458787"/>
          </a:xfrm>
          <a:prstGeom prst="rect">
            <a:avLst/>
          </a:prstGeom>
          <a:noFill/>
          <a:ln w="9525">
            <a:noFill/>
            <a:miter lim="800000"/>
            <a:headEnd/>
            <a:tailEnd/>
          </a:ln>
        </p:spPr>
      </p:pic>
      <p:sp>
        <p:nvSpPr>
          <p:cNvPr id="13317" name="Rectangle 8"/>
          <p:cNvSpPr>
            <a:spLocks noChangeArrowheads="1"/>
          </p:cNvSpPr>
          <p:nvPr/>
        </p:nvSpPr>
        <p:spPr bwMode="auto">
          <a:xfrm>
            <a:off x="1124645" y="4581128"/>
            <a:ext cx="7993062" cy="369332"/>
          </a:xfrm>
          <a:prstGeom prst="rect">
            <a:avLst/>
          </a:prstGeom>
          <a:noFill/>
          <a:ln w="9525">
            <a:noFill/>
            <a:miter lim="800000"/>
            <a:headEnd/>
            <a:tailEnd/>
          </a:ln>
        </p:spPr>
        <p:txBody>
          <a:bodyPr>
            <a:spAutoFit/>
          </a:bodyPr>
          <a:lstStyle/>
          <a:p>
            <a:pPr algn="ctr"/>
            <a:r>
              <a:rPr lang="en-US" dirty="0">
                <a:solidFill>
                  <a:schemeClr val="bg1"/>
                </a:solidFill>
              </a:rPr>
              <a:t>F. </a:t>
            </a:r>
            <a:r>
              <a:rPr lang="en-US" dirty="0" smtClean="0">
                <a:solidFill>
                  <a:schemeClr val="bg1"/>
                </a:solidFill>
              </a:rPr>
              <a:t>Sigernes </a:t>
            </a:r>
            <a:r>
              <a:rPr lang="en-US" b="1" baseline="30000" dirty="0" smtClean="0">
                <a:solidFill>
                  <a:schemeClr val="bg1"/>
                </a:solidFill>
              </a:rPr>
              <a:t>1,2,3</a:t>
            </a:r>
            <a:r>
              <a:rPr lang="en-US" b="1" dirty="0" smtClean="0">
                <a:solidFill>
                  <a:schemeClr val="bg1"/>
                </a:solidFill>
              </a:rPr>
              <a:t> </a:t>
            </a:r>
            <a:endParaRPr lang="en-US" b="1" baseline="30000" dirty="0">
              <a:solidFill>
                <a:schemeClr val="bg1"/>
              </a:solidFill>
            </a:endParaRPr>
          </a:p>
        </p:txBody>
      </p:sp>
      <p:sp>
        <p:nvSpPr>
          <p:cNvPr id="13318" name="Rectangle 9"/>
          <p:cNvSpPr>
            <a:spLocks noChangeArrowheads="1"/>
          </p:cNvSpPr>
          <p:nvPr/>
        </p:nvSpPr>
        <p:spPr bwMode="auto">
          <a:xfrm>
            <a:off x="1448494" y="5316041"/>
            <a:ext cx="7345363" cy="830997"/>
          </a:xfrm>
          <a:prstGeom prst="rect">
            <a:avLst/>
          </a:prstGeom>
          <a:noFill/>
          <a:ln w="9525">
            <a:noFill/>
            <a:miter lim="800000"/>
            <a:headEnd/>
            <a:tailEnd/>
          </a:ln>
        </p:spPr>
        <p:txBody>
          <a:bodyPr>
            <a:spAutoFit/>
          </a:bodyPr>
          <a:lstStyle/>
          <a:p>
            <a:r>
              <a:rPr lang="en-US" sz="1600" b="1" baseline="30000" dirty="0">
                <a:solidFill>
                  <a:schemeClr val="bg1"/>
                </a:solidFill>
              </a:rPr>
              <a:t>1</a:t>
            </a:r>
            <a:r>
              <a:rPr lang="en-US" sz="1600" dirty="0">
                <a:solidFill>
                  <a:schemeClr val="bg1"/>
                </a:solidFill>
              </a:rPr>
              <a:t> The University Centre in Svalbard (UNIS), N-9171 Longyearbyen, Norway </a:t>
            </a:r>
            <a:endParaRPr lang="en-US" sz="1600" b="1" baseline="30000" dirty="0" smtClean="0">
              <a:solidFill>
                <a:schemeClr val="bg1"/>
              </a:solidFill>
            </a:endParaRPr>
          </a:p>
          <a:p>
            <a:r>
              <a:rPr lang="en-US" sz="1600" b="1" baseline="30000" dirty="0" smtClean="0">
                <a:solidFill>
                  <a:schemeClr val="bg1"/>
                </a:solidFill>
              </a:rPr>
              <a:t>2</a:t>
            </a:r>
            <a:r>
              <a:rPr lang="en-US" sz="1600" baseline="30000" dirty="0" smtClean="0">
                <a:solidFill>
                  <a:schemeClr val="bg1"/>
                </a:solidFill>
              </a:rPr>
              <a:t> </a:t>
            </a:r>
            <a:r>
              <a:rPr lang="en-US" sz="1600" dirty="0" smtClean="0">
                <a:solidFill>
                  <a:schemeClr val="bg1"/>
                </a:solidFill>
              </a:rPr>
              <a:t>The Birkeland Centre for Space Science (BCSS)</a:t>
            </a:r>
            <a:endParaRPr lang="en-US" sz="1600" b="1" baseline="30000" dirty="0" smtClean="0">
              <a:solidFill>
                <a:schemeClr val="bg1"/>
              </a:solidFill>
            </a:endParaRPr>
          </a:p>
          <a:p>
            <a:r>
              <a:rPr lang="en-US" sz="1600" b="1" baseline="30000" dirty="0" smtClean="0">
                <a:solidFill>
                  <a:schemeClr val="bg1"/>
                </a:solidFill>
              </a:rPr>
              <a:t>3</a:t>
            </a:r>
            <a:r>
              <a:rPr lang="en-US" sz="1600" baseline="30000" dirty="0" smtClean="0">
                <a:solidFill>
                  <a:schemeClr val="bg1"/>
                </a:solidFill>
              </a:rPr>
              <a:t> </a:t>
            </a:r>
            <a:r>
              <a:rPr lang="en-US" sz="1600" dirty="0" smtClean="0">
                <a:solidFill>
                  <a:schemeClr val="bg1"/>
                </a:solidFill>
              </a:rPr>
              <a:t>The Kjell Henriksen Observatory (KHO)</a:t>
            </a:r>
            <a:endParaRPr lang="en-US" sz="1600" dirty="0">
              <a:solidFill>
                <a:schemeClr val="bg1"/>
              </a:solidFill>
            </a:endParaRPr>
          </a:p>
        </p:txBody>
      </p:sp>
      <p:sp>
        <p:nvSpPr>
          <p:cNvPr id="13319" name="Text Box 10"/>
          <p:cNvSpPr txBox="1">
            <a:spLocks noChangeArrowheads="1"/>
          </p:cNvSpPr>
          <p:nvPr/>
        </p:nvSpPr>
        <p:spPr bwMode="auto">
          <a:xfrm>
            <a:off x="2898120" y="6438752"/>
            <a:ext cx="6164123" cy="338554"/>
          </a:xfrm>
          <a:prstGeom prst="rect">
            <a:avLst/>
          </a:prstGeom>
          <a:noFill/>
          <a:ln w="9525">
            <a:noFill/>
            <a:miter lim="800000"/>
            <a:headEnd/>
            <a:tailEnd/>
          </a:ln>
        </p:spPr>
        <p:txBody>
          <a:bodyPr wrap="none">
            <a:spAutoFit/>
          </a:bodyPr>
          <a:lstStyle/>
          <a:p>
            <a:r>
              <a:rPr lang="en-US" sz="1600" dirty="0">
                <a:solidFill>
                  <a:schemeClr val="bg1"/>
                </a:solidFill>
              </a:rPr>
              <a:t>Birkeland Space Weather Symposium, 15-16 June, Oslo, Norway</a:t>
            </a:r>
            <a:r>
              <a:rPr lang="en-US" sz="1600" dirty="0" smtClean="0">
                <a:solidFill>
                  <a:schemeClr val="bg1"/>
                </a:solidFill>
              </a:rPr>
              <a:t>.</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902" y="3429000"/>
            <a:ext cx="3149625" cy="319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9" name="Picture 2"/>
          <p:cNvPicPr>
            <a:picLocks noChangeAspect="1" noChangeArrowheads="1"/>
          </p:cNvPicPr>
          <p:nvPr/>
        </p:nvPicPr>
        <p:blipFill>
          <a:blip r:embed="rId4"/>
          <a:srcRect/>
          <a:stretch>
            <a:fillRect/>
          </a:stretch>
        </p:blipFill>
        <p:spPr bwMode="auto">
          <a:xfrm>
            <a:off x="0" y="0"/>
            <a:ext cx="673100" cy="6858000"/>
          </a:xfrm>
          <a:prstGeom prst="rect">
            <a:avLst/>
          </a:prstGeom>
          <a:noFill/>
          <a:ln w="9525">
            <a:noFill/>
            <a:miter lim="800000"/>
            <a:headEnd/>
            <a:tailEnd/>
          </a:ln>
        </p:spPr>
      </p:pic>
      <p:pic>
        <p:nvPicPr>
          <p:cNvPr id="14350" name="Picture 5"/>
          <p:cNvPicPr>
            <a:picLocks noChangeAspect="1" noChangeArrowheads="1"/>
          </p:cNvPicPr>
          <p:nvPr/>
        </p:nvPicPr>
        <p:blipFill>
          <a:blip r:embed="rId5"/>
          <a:srcRect/>
          <a:stretch>
            <a:fillRect/>
          </a:stretch>
        </p:blipFill>
        <p:spPr bwMode="auto">
          <a:xfrm>
            <a:off x="0" y="0"/>
            <a:ext cx="9144000" cy="1293813"/>
          </a:xfrm>
          <a:prstGeom prst="rect">
            <a:avLst/>
          </a:prstGeom>
          <a:noFill/>
          <a:ln w="9525">
            <a:noFill/>
            <a:miter lim="800000"/>
            <a:headEnd/>
            <a:tailEnd/>
          </a:ln>
        </p:spPr>
      </p:pic>
      <p:pic>
        <p:nvPicPr>
          <p:cNvPr id="14351" name="Picture 7" descr="NY_UNIS_logoPNG_transp_bg"/>
          <p:cNvPicPr>
            <a:picLocks noChangeAspect="1" noChangeArrowheads="1"/>
          </p:cNvPicPr>
          <p:nvPr/>
        </p:nvPicPr>
        <p:blipFill>
          <a:blip r:embed="rId6"/>
          <a:srcRect/>
          <a:stretch>
            <a:fillRect/>
          </a:stretch>
        </p:blipFill>
        <p:spPr bwMode="auto">
          <a:xfrm>
            <a:off x="106363" y="1385888"/>
            <a:ext cx="504825" cy="458787"/>
          </a:xfrm>
          <a:prstGeom prst="rect">
            <a:avLst/>
          </a:prstGeom>
          <a:noFill/>
          <a:ln w="9525">
            <a:noFill/>
            <a:miter lim="800000"/>
            <a:headEnd/>
            <a:tailEnd/>
          </a:ln>
        </p:spPr>
      </p:pic>
      <p:sp>
        <p:nvSpPr>
          <p:cNvPr id="14352" name="Rectangle 6"/>
          <p:cNvSpPr>
            <a:spLocks noChangeArrowheads="1"/>
          </p:cNvSpPr>
          <p:nvPr/>
        </p:nvSpPr>
        <p:spPr bwMode="auto">
          <a:xfrm>
            <a:off x="827088" y="1458913"/>
            <a:ext cx="8208962" cy="396875"/>
          </a:xfrm>
          <a:prstGeom prst="rect">
            <a:avLst/>
          </a:prstGeom>
          <a:noFill/>
          <a:ln w="9525">
            <a:noFill/>
            <a:miter lim="800000"/>
            <a:headEnd/>
            <a:tailEnd/>
          </a:ln>
        </p:spPr>
        <p:txBody>
          <a:bodyPr wrap="none">
            <a:spAutoFit/>
          </a:bodyPr>
          <a:lstStyle/>
          <a:p>
            <a:r>
              <a:rPr lang="en-US" sz="2000" b="1" dirty="0" smtClean="0">
                <a:solidFill>
                  <a:prstClr val="black"/>
                </a:solidFill>
              </a:rPr>
              <a:t>MATEMATICAL </a:t>
            </a:r>
            <a:r>
              <a:rPr lang="en-US" sz="2000" b="1" dirty="0">
                <a:solidFill>
                  <a:prstClr val="black"/>
                </a:solidFill>
              </a:rPr>
              <a:t>REPRESENTATIONS OF THE AURORAL OVALS</a:t>
            </a:r>
            <a:r>
              <a:rPr lang="en-US" sz="2000" dirty="0">
                <a:solidFill>
                  <a:prstClr val="black"/>
                </a:solidFill>
              </a:rPr>
              <a:t> </a:t>
            </a:r>
          </a:p>
        </p:txBody>
      </p:sp>
      <p:sp>
        <p:nvSpPr>
          <p:cNvPr id="14353" name="Rectangle 9"/>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dirty="0">
              <a:solidFill>
                <a:prstClr val="black"/>
              </a:solidFill>
            </a:endParaRPr>
          </a:p>
        </p:txBody>
      </p:sp>
      <p:sp>
        <p:nvSpPr>
          <p:cNvPr id="14354" name="Rectangle 1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dirty="0">
              <a:solidFill>
                <a:prstClr val="black"/>
              </a:solidFill>
            </a:endParaRPr>
          </a:p>
        </p:txBody>
      </p:sp>
      <p:sp>
        <p:nvSpPr>
          <p:cNvPr id="14355" name="Rectangle 13"/>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en-US" dirty="0">
              <a:solidFill>
                <a:prstClr val="black"/>
              </a:solidFill>
            </a:endParaRPr>
          </a:p>
        </p:txBody>
      </p:sp>
      <p:sp>
        <p:nvSpPr>
          <p:cNvPr id="14356" name="Rectangle 14"/>
          <p:cNvSpPr>
            <a:spLocks noChangeArrowheads="1"/>
          </p:cNvSpPr>
          <p:nvPr/>
        </p:nvSpPr>
        <p:spPr bwMode="auto">
          <a:xfrm>
            <a:off x="883276" y="1988840"/>
            <a:ext cx="3377848" cy="615553"/>
          </a:xfrm>
          <a:prstGeom prst="rect">
            <a:avLst/>
          </a:prstGeom>
          <a:noFill/>
          <a:ln w="9525">
            <a:noFill/>
            <a:miter lim="800000"/>
            <a:headEnd/>
            <a:tailEnd/>
          </a:ln>
        </p:spPr>
        <p:txBody>
          <a:bodyPr wrap="none" anchor="ctr">
            <a:spAutoFit/>
          </a:bodyPr>
          <a:lstStyle/>
          <a:p>
            <a:r>
              <a:rPr lang="en-GB" b="1" dirty="0" smtClean="0">
                <a:solidFill>
                  <a:prstClr val="black"/>
                </a:solidFill>
              </a:rPr>
              <a:t>The </a:t>
            </a:r>
            <a:r>
              <a:rPr lang="en-GB" b="1" dirty="0">
                <a:solidFill>
                  <a:prstClr val="black"/>
                </a:solidFill>
              </a:rPr>
              <a:t>Feldstein-Starkov </a:t>
            </a:r>
            <a:r>
              <a:rPr lang="en-GB" b="1" dirty="0" smtClean="0">
                <a:solidFill>
                  <a:prstClr val="black"/>
                </a:solidFill>
              </a:rPr>
              <a:t>ovals</a:t>
            </a:r>
            <a:r>
              <a:rPr lang="en-US" dirty="0" smtClean="0">
                <a:solidFill>
                  <a:prstClr val="black"/>
                </a:solidFill>
              </a:rPr>
              <a:t> </a:t>
            </a:r>
            <a:endParaRPr lang="en-US" dirty="0">
              <a:solidFill>
                <a:prstClr val="black"/>
              </a:solidFill>
            </a:endParaRPr>
          </a:p>
          <a:p>
            <a:endParaRPr lang="en-US" sz="1600" dirty="0">
              <a:solidFill>
                <a:prstClr val="black"/>
              </a:solidFill>
            </a:endParaRPr>
          </a:p>
        </p:txBody>
      </p:sp>
      <p:grpSp>
        <p:nvGrpSpPr>
          <p:cNvPr id="6" name="Group 5"/>
          <p:cNvGrpSpPr/>
          <p:nvPr/>
        </p:nvGrpSpPr>
        <p:grpSpPr>
          <a:xfrm>
            <a:off x="1015288" y="5024848"/>
            <a:ext cx="3575018" cy="690727"/>
            <a:chOff x="1017489" y="4641382"/>
            <a:chExt cx="3575018" cy="690727"/>
          </a:xfrm>
        </p:grpSpPr>
        <p:graphicFrame>
          <p:nvGraphicFramePr>
            <p:cNvPr id="14344" name="Object 8"/>
            <p:cNvGraphicFramePr>
              <a:graphicFrameLocks noChangeAspect="1"/>
            </p:cNvGraphicFramePr>
            <p:nvPr>
              <p:extLst>
                <p:ext uri="{D42A27DB-BD31-4B8C-83A1-F6EECF244321}">
                  <p14:modId xmlns:p14="http://schemas.microsoft.com/office/powerpoint/2010/main" val="3658126136"/>
                </p:ext>
              </p:extLst>
            </p:nvPr>
          </p:nvGraphicFramePr>
          <p:xfrm>
            <a:off x="1050678" y="4951109"/>
            <a:ext cx="3486150" cy="381000"/>
          </p:xfrm>
          <a:graphic>
            <a:graphicData uri="http://schemas.openxmlformats.org/presentationml/2006/ole">
              <mc:AlternateContent xmlns:mc="http://schemas.openxmlformats.org/markup-compatibility/2006">
                <mc:Choice xmlns:v="urn:schemas-microsoft-com:vml" Requires="v">
                  <p:oleObj spid="_x0000_s1081" name="Equation" r:id="rId7" imgW="2298600" imgH="253800" progId="Equation.3">
                    <p:embed/>
                  </p:oleObj>
                </mc:Choice>
                <mc:Fallback>
                  <p:oleObj name="Equation" r:id="rId7" imgW="22986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0678" y="4951109"/>
                          <a:ext cx="34861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1" name="Rectangle 26"/>
            <p:cNvSpPr>
              <a:spLocks noChangeArrowheads="1"/>
            </p:cNvSpPr>
            <p:nvPr/>
          </p:nvSpPr>
          <p:spPr bwMode="auto">
            <a:xfrm>
              <a:off x="1017489" y="4641382"/>
              <a:ext cx="3575018" cy="338554"/>
            </a:xfrm>
            <a:prstGeom prst="rect">
              <a:avLst/>
            </a:prstGeom>
            <a:noFill/>
            <a:ln w="9525">
              <a:noFill/>
              <a:miter lim="800000"/>
              <a:headEnd/>
              <a:tailEnd/>
            </a:ln>
          </p:spPr>
          <p:txBody>
            <a:bodyPr wrap="none">
              <a:spAutoFit/>
            </a:bodyPr>
            <a:lstStyle/>
            <a:p>
              <a:r>
                <a:rPr lang="en-US" sz="1600" dirty="0" smtClean="0">
                  <a:solidFill>
                    <a:prstClr val="black"/>
                  </a:solidFill>
                </a:rPr>
                <a:t>It relates </a:t>
              </a:r>
              <a:r>
                <a:rPr lang="en-US" sz="1600" dirty="0">
                  <a:solidFill>
                    <a:prstClr val="black"/>
                  </a:solidFill>
                </a:rPr>
                <a:t>to the planetary Kp </a:t>
              </a:r>
              <a:r>
                <a:rPr lang="en-US" sz="1600" dirty="0" smtClean="0">
                  <a:solidFill>
                    <a:prstClr val="black"/>
                  </a:solidFill>
                </a:rPr>
                <a:t>index by</a:t>
              </a:r>
              <a:endParaRPr lang="en-US" sz="1600" dirty="0">
                <a:solidFill>
                  <a:prstClr val="black"/>
                </a:solidFill>
              </a:endParaRPr>
            </a:p>
          </p:txBody>
        </p:sp>
      </p:grpSp>
      <p:grpSp>
        <p:nvGrpSpPr>
          <p:cNvPr id="5" name="Group 4"/>
          <p:cNvGrpSpPr/>
          <p:nvPr/>
        </p:nvGrpSpPr>
        <p:grpSpPr>
          <a:xfrm>
            <a:off x="929854" y="2529483"/>
            <a:ext cx="7499350" cy="2220801"/>
            <a:chOff x="929854" y="2359025"/>
            <a:chExt cx="7499350" cy="2220801"/>
          </a:xfrm>
        </p:grpSpPr>
        <p:graphicFrame>
          <p:nvGraphicFramePr>
            <p:cNvPr id="14346" name="Object 10"/>
            <p:cNvGraphicFramePr>
              <a:graphicFrameLocks noChangeAspect="1"/>
            </p:cNvGraphicFramePr>
            <p:nvPr>
              <p:extLst>
                <p:ext uri="{D42A27DB-BD31-4B8C-83A1-F6EECF244321}">
                  <p14:modId xmlns:p14="http://schemas.microsoft.com/office/powerpoint/2010/main" val="2305366823"/>
                </p:ext>
              </p:extLst>
            </p:nvPr>
          </p:nvGraphicFramePr>
          <p:xfrm>
            <a:off x="1017489" y="2800153"/>
            <a:ext cx="6932612" cy="360363"/>
          </p:xfrm>
          <a:graphic>
            <a:graphicData uri="http://schemas.openxmlformats.org/presentationml/2006/ole">
              <mc:AlternateContent xmlns:mc="http://schemas.openxmlformats.org/markup-compatibility/2006">
                <mc:Choice xmlns:v="urn:schemas-microsoft-com:vml" Requires="v">
                  <p:oleObj spid="_x0000_s1082" name="Equation" r:id="rId9" imgW="4597200" imgH="241200" progId="Equation.3">
                    <p:embed/>
                  </p:oleObj>
                </mc:Choice>
                <mc:Fallback>
                  <p:oleObj name="Equation" r:id="rId9" imgW="4597200" imgH="241200" progId="Equation.3">
                    <p:embed/>
                    <p:pic>
                      <p:nvPicPr>
                        <p:cNvPr id="0" name=""/>
                        <p:cNvPicPr>
                          <a:picLocks noChangeAspect="1" noChangeArrowheads="1"/>
                        </p:cNvPicPr>
                        <p:nvPr/>
                      </p:nvPicPr>
                      <p:blipFill>
                        <a:blip r:embed="rId10"/>
                        <a:srcRect/>
                        <a:stretch>
                          <a:fillRect/>
                        </a:stretch>
                      </p:blipFill>
                      <p:spPr bwMode="auto">
                        <a:xfrm>
                          <a:off x="1017489" y="2800153"/>
                          <a:ext cx="6932612"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8" name="Object 12"/>
            <p:cNvGraphicFramePr>
              <a:graphicFrameLocks noChangeAspect="1"/>
            </p:cNvGraphicFramePr>
            <p:nvPr>
              <p:extLst>
                <p:ext uri="{D42A27DB-BD31-4B8C-83A1-F6EECF244321}">
                  <p14:modId xmlns:p14="http://schemas.microsoft.com/office/powerpoint/2010/main" val="2941610529"/>
                </p:ext>
              </p:extLst>
            </p:nvPr>
          </p:nvGraphicFramePr>
          <p:xfrm>
            <a:off x="996926" y="3577539"/>
            <a:ext cx="5170487" cy="381000"/>
          </p:xfrm>
          <a:graphic>
            <a:graphicData uri="http://schemas.openxmlformats.org/presentationml/2006/ole">
              <mc:AlternateContent xmlns:mc="http://schemas.openxmlformats.org/markup-compatibility/2006">
                <mc:Choice xmlns:v="urn:schemas-microsoft-com:vml" Requires="v">
                  <p:oleObj spid="_x0000_s1083" name="Equation" r:id="rId11" imgW="3429000" imgH="253800" progId="Equation.DSMT4">
                    <p:embed/>
                  </p:oleObj>
                </mc:Choice>
                <mc:Fallback>
                  <p:oleObj name="Equation" r:id="rId11" imgW="3429000" imgH="253800" progId="Equation.DSMT4">
                    <p:embed/>
                    <p:pic>
                      <p:nvPicPr>
                        <p:cNvPr id="0" name=""/>
                        <p:cNvPicPr>
                          <a:picLocks noChangeAspect="1" noChangeArrowheads="1"/>
                        </p:cNvPicPr>
                        <p:nvPr/>
                      </p:nvPicPr>
                      <p:blipFill>
                        <a:blip r:embed="rId12"/>
                        <a:srcRect/>
                        <a:stretch>
                          <a:fillRect/>
                        </a:stretch>
                      </p:blipFill>
                      <p:spPr bwMode="auto">
                        <a:xfrm>
                          <a:off x="996926" y="3577539"/>
                          <a:ext cx="517048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7" name="Rectangle 15"/>
            <p:cNvSpPr>
              <a:spLocks noChangeArrowheads="1"/>
            </p:cNvSpPr>
            <p:nvPr/>
          </p:nvSpPr>
          <p:spPr bwMode="auto">
            <a:xfrm>
              <a:off x="929854" y="2359025"/>
              <a:ext cx="7499350" cy="336550"/>
            </a:xfrm>
            <a:prstGeom prst="rect">
              <a:avLst/>
            </a:prstGeom>
            <a:noFill/>
            <a:ln w="9525">
              <a:noFill/>
              <a:miter lim="800000"/>
              <a:headEnd/>
              <a:tailEnd/>
            </a:ln>
          </p:spPr>
          <p:txBody>
            <a:bodyPr wrap="none" anchor="ctr">
              <a:spAutoFit/>
            </a:bodyPr>
            <a:lstStyle/>
            <a:p>
              <a:r>
                <a:rPr lang="en-US" sz="1600" dirty="0">
                  <a:solidFill>
                    <a:prstClr val="black"/>
                  </a:solidFill>
                </a:rPr>
                <a:t>Poleward and equatorward boundaries of auroral oval in geomagnetic co-latitude:</a:t>
              </a:r>
            </a:p>
          </p:txBody>
        </p:sp>
        <p:sp>
          <p:nvSpPr>
            <p:cNvPr id="14358" name="Rectangle 16"/>
            <p:cNvSpPr>
              <a:spLocks noChangeArrowheads="1"/>
            </p:cNvSpPr>
            <p:nvPr/>
          </p:nvSpPr>
          <p:spPr bwMode="auto">
            <a:xfrm>
              <a:off x="929854" y="3141663"/>
              <a:ext cx="4408488" cy="336550"/>
            </a:xfrm>
            <a:prstGeom prst="rect">
              <a:avLst/>
            </a:prstGeom>
            <a:noFill/>
            <a:ln w="9525">
              <a:noFill/>
              <a:miter lim="800000"/>
              <a:headEnd/>
              <a:tailEnd/>
            </a:ln>
          </p:spPr>
          <p:txBody>
            <a:bodyPr wrap="none" anchor="ctr">
              <a:spAutoFit/>
            </a:bodyPr>
            <a:lstStyle/>
            <a:p>
              <a:r>
                <a:rPr lang="en-US" sz="1600" dirty="0">
                  <a:solidFill>
                    <a:prstClr val="black"/>
                  </a:solidFill>
                </a:rPr>
                <a:t>where amplitudes </a:t>
              </a:r>
              <a:r>
                <a:rPr lang="en-US" sz="1600" i="1" dirty="0">
                  <a:solidFill>
                    <a:prstClr val="black"/>
                  </a:solidFill>
                </a:rPr>
                <a:t>A</a:t>
              </a:r>
              <a:r>
                <a:rPr lang="en-US" sz="1600" b="1" i="1" baseline="-25000" dirty="0">
                  <a:solidFill>
                    <a:prstClr val="black"/>
                  </a:solidFill>
                </a:rPr>
                <a:t>i</a:t>
              </a:r>
              <a:r>
                <a:rPr lang="en-US" sz="1600" i="1" dirty="0">
                  <a:solidFill>
                    <a:prstClr val="black"/>
                  </a:solidFill>
                </a:rPr>
                <a:t> </a:t>
              </a:r>
              <a:r>
                <a:rPr lang="en-US" sz="1600" dirty="0">
                  <a:solidFill>
                    <a:prstClr val="black"/>
                  </a:solidFill>
                </a:rPr>
                <a:t>and phases </a:t>
              </a:r>
              <a:r>
                <a:rPr lang="en-US" sz="1600" dirty="0">
                  <a:solidFill>
                    <a:prstClr val="black"/>
                  </a:solidFill>
                  <a:latin typeface="Symbol" pitchFamily="18" charset="2"/>
                </a:rPr>
                <a:t>a</a:t>
              </a:r>
              <a:r>
                <a:rPr lang="en-US" sz="1600" b="1" i="1" baseline="-25000" dirty="0">
                  <a:solidFill>
                    <a:prstClr val="black"/>
                  </a:solidFill>
                </a:rPr>
                <a:t>i</a:t>
              </a:r>
              <a:r>
                <a:rPr lang="en-US" sz="1600" dirty="0">
                  <a:solidFill>
                    <a:prstClr val="black"/>
                  </a:solidFill>
                </a:rPr>
                <a:t> is given by </a:t>
              </a:r>
            </a:p>
          </p:txBody>
        </p:sp>
        <p:sp>
          <p:nvSpPr>
            <p:cNvPr id="4" name="Rectangle 3"/>
            <p:cNvSpPr/>
            <p:nvPr/>
          </p:nvSpPr>
          <p:spPr>
            <a:xfrm>
              <a:off x="987377" y="3995051"/>
              <a:ext cx="5321522" cy="584775"/>
            </a:xfrm>
            <a:prstGeom prst="rect">
              <a:avLst/>
            </a:prstGeom>
          </p:spPr>
          <p:txBody>
            <a:bodyPr wrap="square">
              <a:spAutoFit/>
            </a:bodyPr>
            <a:lstStyle/>
            <a:p>
              <a:r>
                <a:rPr lang="en-US" sz="1600" dirty="0" smtClean="0">
                  <a:solidFill>
                    <a:prstClr val="black"/>
                  </a:solidFill>
                </a:rPr>
                <a:t>The AL index is the max negative excursion of the H component from several ground based magnetometers. </a:t>
              </a:r>
              <a:endParaRPr lang="en-US" sz="1600" dirty="0">
                <a:solidFill>
                  <a:prstClr val="black"/>
                </a:solidFill>
              </a:endParaRPr>
            </a:p>
          </p:txBody>
        </p:sp>
      </p:grpSp>
      <p:sp>
        <p:nvSpPr>
          <p:cNvPr id="3" name="TextBox 2"/>
          <p:cNvSpPr txBox="1"/>
          <p:nvPr/>
        </p:nvSpPr>
        <p:spPr>
          <a:xfrm>
            <a:off x="1015288" y="5877272"/>
            <a:ext cx="5264583" cy="584775"/>
          </a:xfrm>
          <a:prstGeom prst="rect">
            <a:avLst/>
          </a:prstGeom>
          <a:noFill/>
        </p:spPr>
        <p:txBody>
          <a:bodyPr wrap="none" rtlCol="0">
            <a:spAutoFit/>
          </a:bodyPr>
          <a:lstStyle/>
          <a:p>
            <a:r>
              <a:rPr lang="en-US" sz="1600" dirty="0" smtClean="0"/>
              <a:t>The Kp is the predicted +1 and +4 hours index from the </a:t>
            </a:r>
          </a:p>
          <a:p>
            <a:r>
              <a:rPr lang="en-US" sz="1600" dirty="0" smtClean="0"/>
              <a:t>Wing Kp model at NOAA-SWPC </a:t>
            </a:r>
            <a:endParaRPr lang="en-US" sz="1600" dirty="0"/>
          </a:p>
        </p:txBody>
      </p:sp>
    </p:spTree>
    <p:extLst>
      <p:ext uri="{BB962C8B-B14F-4D97-AF65-F5344CB8AC3E}">
        <p14:creationId xmlns:p14="http://schemas.microsoft.com/office/powerpoint/2010/main" val="33928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V="1">
            <a:off x="0" y="2621046"/>
            <a:ext cx="9144000" cy="1313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4817" name="Picture 2"/>
          <p:cNvPicPr>
            <a:picLocks noChangeAspect="1" noChangeArrowheads="1"/>
          </p:cNvPicPr>
          <p:nvPr/>
        </p:nvPicPr>
        <p:blipFill>
          <a:blip r:embed="rId2"/>
          <a:srcRect/>
          <a:stretch>
            <a:fillRect/>
          </a:stretch>
        </p:blipFill>
        <p:spPr bwMode="auto">
          <a:xfrm>
            <a:off x="0" y="0"/>
            <a:ext cx="673100" cy="6858000"/>
          </a:xfrm>
          <a:prstGeom prst="rect">
            <a:avLst/>
          </a:prstGeom>
          <a:noFill/>
          <a:ln w="9525">
            <a:noFill/>
            <a:miter lim="800000"/>
            <a:headEnd/>
            <a:tailEnd/>
          </a:ln>
        </p:spPr>
      </p:pic>
      <p:pic>
        <p:nvPicPr>
          <p:cNvPr id="34818" name="Picture 5"/>
          <p:cNvPicPr>
            <a:picLocks noChangeAspect="1" noChangeArrowheads="1"/>
          </p:cNvPicPr>
          <p:nvPr/>
        </p:nvPicPr>
        <p:blipFill>
          <a:blip r:embed="rId3"/>
          <a:srcRect/>
          <a:stretch>
            <a:fillRect/>
          </a:stretch>
        </p:blipFill>
        <p:spPr bwMode="auto">
          <a:xfrm>
            <a:off x="0" y="0"/>
            <a:ext cx="9144000" cy="1293813"/>
          </a:xfrm>
          <a:prstGeom prst="rect">
            <a:avLst/>
          </a:prstGeom>
          <a:noFill/>
          <a:ln w="9525">
            <a:noFill/>
            <a:miter lim="800000"/>
            <a:headEnd/>
            <a:tailEnd/>
          </a:ln>
        </p:spPr>
      </p:pic>
      <p:pic>
        <p:nvPicPr>
          <p:cNvPr id="34819" name="Picture 7" descr="NY_UNIS_logoPNG_transp_bg"/>
          <p:cNvPicPr>
            <a:picLocks noChangeAspect="1" noChangeArrowheads="1"/>
          </p:cNvPicPr>
          <p:nvPr/>
        </p:nvPicPr>
        <p:blipFill>
          <a:blip r:embed="rId4"/>
          <a:srcRect/>
          <a:stretch>
            <a:fillRect/>
          </a:stretch>
        </p:blipFill>
        <p:spPr bwMode="auto">
          <a:xfrm>
            <a:off x="106363" y="1385888"/>
            <a:ext cx="504825" cy="458787"/>
          </a:xfrm>
          <a:prstGeom prst="rect">
            <a:avLst/>
          </a:prstGeom>
          <a:noFill/>
          <a:ln w="9525">
            <a:noFill/>
            <a:miter lim="800000"/>
            <a:headEnd/>
            <a:tailEnd/>
          </a:ln>
        </p:spPr>
      </p:pic>
      <p:sp>
        <p:nvSpPr>
          <p:cNvPr id="6" name="Rectangle 8"/>
          <p:cNvSpPr>
            <a:spLocks noChangeArrowheads="1"/>
          </p:cNvSpPr>
          <p:nvPr/>
        </p:nvSpPr>
        <p:spPr bwMode="auto">
          <a:xfrm>
            <a:off x="734827" y="1371601"/>
            <a:ext cx="7863948" cy="400110"/>
          </a:xfrm>
          <a:prstGeom prst="rect">
            <a:avLst/>
          </a:prstGeom>
          <a:noFill/>
          <a:ln w="9525">
            <a:noFill/>
            <a:miter lim="800000"/>
            <a:headEnd/>
            <a:tailEnd/>
          </a:ln>
        </p:spPr>
        <p:txBody>
          <a:bodyPr wrap="none" anchor="ctr">
            <a:spAutoFit/>
          </a:bodyPr>
          <a:lstStyle/>
          <a:p>
            <a:r>
              <a:rPr lang="en-US" dirty="0"/>
              <a:t> </a:t>
            </a:r>
            <a:r>
              <a:rPr lang="en-US" sz="2000" b="1" dirty="0" smtClean="0"/>
              <a:t>THE KHO AURORAL OVAL FORECAST SERVICE (2012 – 2017)</a:t>
            </a:r>
            <a:r>
              <a:rPr lang="en-US" sz="2000" dirty="0" smtClean="0"/>
              <a:t> </a:t>
            </a:r>
            <a:endParaRPr lang="en-US" sz="2000" dirty="0"/>
          </a:p>
        </p:txBody>
      </p:sp>
      <p:grpSp>
        <p:nvGrpSpPr>
          <p:cNvPr id="28672" name="Group 28671"/>
          <p:cNvGrpSpPr/>
          <p:nvPr/>
        </p:nvGrpSpPr>
        <p:grpSpPr>
          <a:xfrm>
            <a:off x="2205732" y="3144283"/>
            <a:ext cx="2439797" cy="2607769"/>
            <a:chOff x="2205732" y="3144283"/>
            <a:chExt cx="2439797" cy="2607769"/>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5732" y="3847771"/>
              <a:ext cx="2439797" cy="1904281"/>
            </a:xfrm>
            <a:prstGeom prst="rect">
              <a:avLst/>
            </a:prstGeom>
          </p:spPr>
        </p:pic>
        <p:cxnSp>
          <p:nvCxnSpPr>
            <p:cNvPr id="7" name="Straight Arrow Connector 6"/>
            <p:cNvCxnSpPr/>
            <p:nvPr/>
          </p:nvCxnSpPr>
          <p:spPr>
            <a:xfrm>
              <a:off x="3253376" y="3144283"/>
              <a:ext cx="0" cy="613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28688" name="Group 28687"/>
          <p:cNvGrpSpPr/>
          <p:nvPr/>
        </p:nvGrpSpPr>
        <p:grpSpPr>
          <a:xfrm>
            <a:off x="4654813" y="3144283"/>
            <a:ext cx="2519822" cy="2733564"/>
            <a:chOff x="4654813" y="3144283"/>
            <a:chExt cx="2519822" cy="2733564"/>
          </a:xfrm>
        </p:grpSpPr>
        <p:cxnSp>
          <p:nvCxnSpPr>
            <p:cNvPr id="12" name="Straight Arrow Connector 11"/>
            <p:cNvCxnSpPr/>
            <p:nvPr/>
          </p:nvCxnSpPr>
          <p:spPr>
            <a:xfrm>
              <a:off x="4654813" y="4653136"/>
              <a:ext cx="385860" cy="25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28673" name="Group 28672"/>
            <p:cNvGrpSpPr/>
            <p:nvPr/>
          </p:nvGrpSpPr>
          <p:grpSpPr>
            <a:xfrm>
              <a:off x="5118162" y="3510260"/>
              <a:ext cx="2056473" cy="2367587"/>
              <a:chOff x="5118162" y="3510260"/>
              <a:chExt cx="2056473" cy="2367587"/>
            </a:xfrm>
          </p:grpSpPr>
          <p:grpSp>
            <p:nvGrpSpPr>
              <p:cNvPr id="5" name="Group 4"/>
              <p:cNvGrpSpPr/>
              <p:nvPr/>
            </p:nvGrpSpPr>
            <p:grpSpPr>
              <a:xfrm>
                <a:off x="5118162" y="3510260"/>
                <a:ext cx="1404700" cy="2046515"/>
                <a:chOff x="4995338" y="3510260"/>
                <a:chExt cx="1404700" cy="2046515"/>
              </a:xfrm>
            </p:grpSpPr>
            <p:pic>
              <p:nvPicPr>
                <p:cNvPr id="28675" name="Picture 3" descr="Y:\kho\Quicklooks\SvalTrackII\kh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5338" y="3998497"/>
                  <a:ext cx="437978" cy="667916"/>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Y:\kho\Quicklooks\SvalTrackII\khoas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6419" y="4005064"/>
                  <a:ext cx="441862" cy="654782"/>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Y:\kho\Quicklooks\SvalTrackII\aloma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4577" y="4300125"/>
                  <a:ext cx="437978" cy="656968"/>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Y:\kho\Quicklooks\SvalTrackII\alomaras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1523" y="4300125"/>
                  <a:ext cx="437979" cy="656968"/>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Y:\kho\Quicklooks\SvalTrackII\zhongsha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4991" y="4610697"/>
                  <a:ext cx="407896" cy="622042"/>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Y:\kho\Quicklooks\SvalTrackII\zhongshanas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74772" y="4608221"/>
                  <a:ext cx="416345" cy="624518"/>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Y:\kho\Quicklooks\SvalTrackII\pokerfla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43025" y="4908703"/>
                  <a:ext cx="424965" cy="648072"/>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Y:\kho\Quicklooks\SvalTrackII\pokerflatasc.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67990" y="4908703"/>
                  <a:ext cx="432048" cy="64807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022678" y="3510260"/>
                  <a:ext cx="1157689" cy="461665"/>
                </a:xfrm>
                <a:prstGeom prst="rect">
                  <a:avLst/>
                </a:prstGeom>
                <a:noFill/>
              </p:spPr>
              <p:txBody>
                <a:bodyPr wrap="none" rtlCol="0">
                  <a:spAutoFit/>
                </a:bodyPr>
                <a:lstStyle/>
                <a:p>
                  <a:r>
                    <a:rPr lang="nb-NO" sz="1200" dirty="0" smtClean="0"/>
                    <a:t>Stations x 007</a:t>
                  </a:r>
                </a:p>
                <a:p>
                  <a:r>
                    <a:rPr lang="nb-NO" sz="1200" dirty="0" smtClean="0"/>
                    <a:t>(60 sec.)</a:t>
                  </a:r>
                  <a:endParaRPr lang="en-US" sz="1200" dirty="0" smtClean="0"/>
                </a:p>
              </p:txBody>
            </p:sp>
          </p:grpSp>
          <p:sp>
            <p:nvSpPr>
              <p:cNvPr id="51" name="TextBox 50"/>
              <p:cNvSpPr txBox="1"/>
              <p:nvPr/>
            </p:nvSpPr>
            <p:spPr>
              <a:xfrm>
                <a:off x="5207430" y="5600848"/>
                <a:ext cx="1967205" cy="276999"/>
              </a:xfrm>
              <a:prstGeom prst="rect">
                <a:avLst/>
              </a:prstGeom>
              <a:noFill/>
            </p:spPr>
            <p:txBody>
              <a:bodyPr wrap="none" rtlCol="0">
                <a:spAutoFit/>
              </a:bodyPr>
              <a:lstStyle/>
              <a:p>
                <a:r>
                  <a:rPr lang="en-US" sz="1200" dirty="0" smtClean="0"/>
                  <a:t>+1 or +4 hours predictions</a:t>
                </a:r>
              </a:p>
            </p:txBody>
          </p:sp>
        </p:grpSp>
        <p:cxnSp>
          <p:nvCxnSpPr>
            <p:cNvPr id="21" name="Straight Connector 20"/>
            <p:cNvCxnSpPr/>
            <p:nvPr/>
          </p:nvCxnSpPr>
          <p:spPr>
            <a:xfrm>
              <a:off x="6346385" y="4682420"/>
              <a:ext cx="53940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885788" y="3144283"/>
              <a:ext cx="0" cy="15381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8691" name="TextBox 28690"/>
          <p:cNvSpPr txBox="1"/>
          <p:nvPr/>
        </p:nvSpPr>
        <p:spPr>
          <a:xfrm>
            <a:off x="648700" y="2344047"/>
            <a:ext cx="748923" cy="276999"/>
          </a:xfrm>
          <a:prstGeom prst="rect">
            <a:avLst/>
          </a:prstGeom>
          <a:noFill/>
        </p:spPr>
        <p:txBody>
          <a:bodyPr wrap="none" rtlCol="0">
            <a:spAutoFit/>
          </a:bodyPr>
          <a:lstStyle/>
          <a:p>
            <a:r>
              <a:rPr lang="en-US" sz="1200" b="1" dirty="0" smtClean="0"/>
              <a:t>Internet</a:t>
            </a:r>
            <a:endParaRPr lang="en-US" sz="1200" b="1" dirty="0"/>
          </a:p>
        </p:txBody>
      </p:sp>
      <p:grpSp>
        <p:nvGrpSpPr>
          <p:cNvPr id="18" name="Group 17"/>
          <p:cNvGrpSpPr/>
          <p:nvPr/>
        </p:nvGrpSpPr>
        <p:grpSpPr>
          <a:xfrm>
            <a:off x="2130295" y="3278264"/>
            <a:ext cx="5622747" cy="2808312"/>
            <a:chOff x="1869505" y="3284984"/>
            <a:chExt cx="6230887" cy="2808312"/>
          </a:xfrm>
        </p:grpSpPr>
        <p:grpSp>
          <p:nvGrpSpPr>
            <p:cNvPr id="14" name="Group 13"/>
            <p:cNvGrpSpPr/>
            <p:nvPr/>
          </p:nvGrpSpPr>
          <p:grpSpPr>
            <a:xfrm>
              <a:off x="1869505" y="3284984"/>
              <a:ext cx="6230887" cy="2808312"/>
              <a:chOff x="1869505" y="3284984"/>
              <a:chExt cx="6230887" cy="2808312"/>
            </a:xfrm>
          </p:grpSpPr>
          <p:sp>
            <p:nvSpPr>
              <p:cNvPr id="8" name="Rectangle 7"/>
              <p:cNvSpPr/>
              <p:nvPr/>
            </p:nvSpPr>
            <p:spPr>
              <a:xfrm>
                <a:off x="1869505" y="3284984"/>
                <a:ext cx="5654823" cy="2808312"/>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1" name="Straight Arrow Connector 10"/>
              <p:cNvCxnSpPr/>
              <p:nvPr/>
            </p:nvCxnSpPr>
            <p:spPr>
              <a:xfrm>
                <a:off x="7524328" y="5232739"/>
                <a:ext cx="576064"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grpSp>
        <p:sp>
          <p:nvSpPr>
            <p:cNvPr id="16" name="TextBox 15"/>
            <p:cNvSpPr txBox="1"/>
            <p:nvPr/>
          </p:nvSpPr>
          <p:spPr>
            <a:xfrm>
              <a:off x="1897592" y="3413347"/>
              <a:ext cx="3381862" cy="369332"/>
            </a:xfrm>
            <a:prstGeom prst="rect">
              <a:avLst/>
            </a:prstGeom>
            <a:solidFill>
              <a:schemeClr val="bg1"/>
            </a:solidFill>
            <a:ln>
              <a:noFill/>
            </a:ln>
          </p:spPr>
          <p:txBody>
            <a:bodyPr wrap="square" rtlCol="0">
              <a:spAutoFit/>
            </a:bodyPr>
            <a:lstStyle/>
            <a:p>
              <a:r>
                <a:rPr lang="en-US" b="1" dirty="0" smtClean="0">
                  <a:solidFill>
                    <a:srgbClr val="FF0000"/>
                  </a:solidFill>
                </a:rPr>
                <a:t>NEW: Aurora Forecast 3D</a:t>
              </a:r>
              <a:endParaRPr lang="en-US" b="1" dirty="0">
                <a:solidFill>
                  <a:srgbClr val="FF0000"/>
                </a:solidFill>
              </a:endParaRPr>
            </a:p>
          </p:txBody>
        </p:sp>
      </p:grpSp>
      <p:sp>
        <p:nvSpPr>
          <p:cNvPr id="19" name="TextBox 18"/>
          <p:cNvSpPr txBox="1"/>
          <p:nvPr/>
        </p:nvSpPr>
        <p:spPr>
          <a:xfrm>
            <a:off x="855131" y="6232474"/>
            <a:ext cx="5840060" cy="369332"/>
          </a:xfrm>
          <a:prstGeom prst="rect">
            <a:avLst/>
          </a:prstGeom>
          <a:noFill/>
        </p:spPr>
        <p:txBody>
          <a:bodyPr wrap="none" rtlCol="0">
            <a:spAutoFit/>
          </a:bodyPr>
          <a:lstStyle/>
          <a:p>
            <a:r>
              <a:rPr lang="en-US" b="1" dirty="0" smtClean="0"/>
              <a:t>Limitations:</a:t>
            </a:r>
            <a:r>
              <a:rPr lang="en-US" dirty="0" smtClean="0"/>
              <a:t> Only a fixed number of stations available! </a:t>
            </a:r>
            <a:endParaRPr lang="en-US" dirty="0"/>
          </a:p>
        </p:txBody>
      </p:sp>
      <p:pic>
        <p:nvPicPr>
          <p:cNvPr id="2970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4751" y="1910690"/>
            <a:ext cx="1254602" cy="125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07031" y="1888570"/>
            <a:ext cx="1255713"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897369" y="2122984"/>
            <a:ext cx="813492" cy="461665"/>
          </a:xfrm>
          <a:prstGeom prst="rect">
            <a:avLst/>
          </a:prstGeom>
          <a:noFill/>
        </p:spPr>
        <p:txBody>
          <a:bodyPr wrap="none" rtlCol="0">
            <a:spAutoFit/>
          </a:bodyPr>
          <a:lstStyle/>
          <a:p>
            <a:r>
              <a:rPr lang="en-US" sz="1200" b="1" dirty="0" smtClean="0"/>
              <a:t>PC/</a:t>
            </a:r>
          </a:p>
          <a:p>
            <a:r>
              <a:rPr lang="en-US" sz="1200" b="1" dirty="0" smtClean="0"/>
              <a:t>SERVER</a:t>
            </a:r>
            <a:endParaRPr lang="en-US" sz="1200" b="1" dirty="0"/>
          </a:p>
        </p:txBody>
      </p:sp>
      <p:sp>
        <p:nvSpPr>
          <p:cNvPr id="23" name="TextBox 22"/>
          <p:cNvSpPr txBox="1"/>
          <p:nvPr/>
        </p:nvSpPr>
        <p:spPr>
          <a:xfrm>
            <a:off x="6683190" y="2239427"/>
            <a:ext cx="543739" cy="276999"/>
          </a:xfrm>
          <a:prstGeom prst="rect">
            <a:avLst/>
          </a:prstGeom>
          <a:noFill/>
        </p:spPr>
        <p:txBody>
          <a:bodyPr wrap="none" rtlCol="0">
            <a:spAutoFit/>
          </a:bodyPr>
          <a:lstStyle/>
          <a:p>
            <a:r>
              <a:rPr lang="en-US" sz="1200" b="1" dirty="0" smtClean="0"/>
              <a:t>WEB</a:t>
            </a:r>
            <a:endParaRPr lang="en-US" sz="1200" b="1" dirty="0"/>
          </a:p>
        </p:txBody>
      </p:sp>
      <p:sp>
        <p:nvSpPr>
          <p:cNvPr id="27" name="TextBox 26"/>
          <p:cNvSpPr txBox="1"/>
          <p:nvPr/>
        </p:nvSpPr>
        <p:spPr>
          <a:xfrm>
            <a:off x="3819353" y="2320547"/>
            <a:ext cx="1205779" cy="276999"/>
          </a:xfrm>
          <a:prstGeom prst="rect">
            <a:avLst/>
          </a:prstGeom>
          <a:noFill/>
        </p:spPr>
        <p:txBody>
          <a:bodyPr wrap="none" rtlCol="0">
            <a:spAutoFit/>
          </a:bodyPr>
          <a:lstStyle/>
          <a:p>
            <a:r>
              <a:rPr lang="en-US" sz="1200" b="1" dirty="0" smtClean="0"/>
              <a:t>Client unis.no</a:t>
            </a:r>
            <a:endParaRPr lang="en-US" sz="1200" b="1" dirty="0"/>
          </a:p>
        </p:txBody>
      </p:sp>
      <p:sp>
        <p:nvSpPr>
          <p:cNvPr id="55" name="TextBox 54"/>
          <p:cNvSpPr txBox="1"/>
          <p:nvPr/>
        </p:nvSpPr>
        <p:spPr>
          <a:xfrm>
            <a:off x="7462744" y="2307649"/>
            <a:ext cx="1573752" cy="276999"/>
          </a:xfrm>
          <a:prstGeom prst="rect">
            <a:avLst/>
          </a:prstGeom>
          <a:noFill/>
        </p:spPr>
        <p:txBody>
          <a:bodyPr wrap="square" rtlCol="0">
            <a:spAutoFit/>
          </a:bodyPr>
          <a:lstStyle/>
          <a:p>
            <a:r>
              <a:rPr lang="en-US" sz="1200" b="1" dirty="0" smtClean="0"/>
              <a:t>http://kho.unis.no</a:t>
            </a:r>
            <a:endParaRPr lang="en-US" sz="1200" b="1" dirty="0"/>
          </a:p>
        </p:txBody>
      </p:sp>
      <p:grpSp>
        <p:nvGrpSpPr>
          <p:cNvPr id="28687" name="Group 28686"/>
          <p:cNvGrpSpPr/>
          <p:nvPr/>
        </p:nvGrpSpPr>
        <p:grpSpPr>
          <a:xfrm>
            <a:off x="648125" y="2638694"/>
            <a:ext cx="1514399" cy="1736321"/>
            <a:chOff x="648125" y="2638694"/>
            <a:chExt cx="1514399" cy="1736321"/>
          </a:xfrm>
        </p:grpSpPr>
        <p:pic>
          <p:nvPicPr>
            <p:cNvPr id="28674"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600" y="3429000"/>
              <a:ext cx="6223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48125" y="3913350"/>
              <a:ext cx="1429046" cy="461665"/>
            </a:xfrm>
            <a:prstGeom prst="rect">
              <a:avLst/>
            </a:prstGeom>
            <a:noFill/>
          </p:spPr>
          <p:txBody>
            <a:bodyPr wrap="none" rtlCol="0">
              <a:spAutoFit/>
            </a:bodyPr>
            <a:lstStyle/>
            <a:p>
              <a:r>
                <a:rPr lang="en-US" sz="1200" dirty="0" smtClean="0"/>
                <a:t>Weather</a:t>
              </a:r>
              <a:r>
                <a:rPr lang="nb-NO" sz="1200" dirty="0" smtClean="0"/>
                <a:t> </a:t>
              </a:r>
              <a:r>
                <a:rPr lang="en-US" sz="1200" dirty="0" smtClean="0"/>
                <a:t>forecasts</a:t>
              </a:r>
            </a:p>
            <a:p>
              <a:r>
                <a:rPr lang="nb-NO" sz="1200" dirty="0" smtClean="0"/>
                <a:t>YR.NO (60 min.)</a:t>
              </a:r>
              <a:endParaRPr lang="nb-NO" sz="1200" dirty="0"/>
            </a:p>
          </p:txBody>
        </p:sp>
        <p:sp>
          <p:nvSpPr>
            <p:cNvPr id="13" name="TextBox 12"/>
            <p:cNvSpPr txBox="1"/>
            <p:nvPr/>
          </p:nvSpPr>
          <p:spPr>
            <a:xfrm>
              <a:off x="689025" y="2760295"/>
              <a:ext cx="1429046" cy="646331"/>
            </a:xfrm>
            <a:prstGeom prst="rect">
              <a:avLst/>
            </a:prstGeom>
            <a:noFill/>
          </p:spPr>
          <p:txBody>
            <a:bodyPr wrap="square" rtlCol="0">
              <a:spAutoFit/>
            </a:bodyPr>
            <a:lstStyle/>
            <a:p>
              <a:r>
                <a:rPr lang="nb-NO" sz="1200" dirty="0" smtClean="0"/>
                <a:t>Kp index </a:t>
              </a:r>
            </a:p>
            <a:p>
              <a:r>
                <a:rPr lang="nb-NO" sz="1200" dirty="0" smtClean="0"/>
                <a:t>NOAA-SWPC</a:t>
              </a:r>
            </a:p>
            <a:p>
              <a:r>
                <a:rPr lang="nb-NO" sz="1200" dirty="0" smtClean="0"/>
                <a:t> (15 min. updates)</a:t>
              </a:r>
            </a:p>
          </p:txBody>
        </p:sp>
        <p:cxnSp>
          <p:nvCxnSpPr>
            <p:cNvPr id="28683" name="Straight Arrow Connector 28682"/>
            <p:cNvCxnSpPr/>
            <p:nvPr/>
          </p:nvCxnSpPr>
          <p:spPr>
            <a:xfrm flipV="1">
              <a:off x="669804" y="2638694"/>
              <a:ext cx="1492720" cy="18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8692" name="Group 28691"/>
          <p:cNvGrpSpPr/>
          <p:nvPr/>
        </p:nvGrpSpPr>
        <p:grpSpPr>
          <a:xfrm>
            <a:off x="7403571" y="2638694"/>
            <a:ext cx="1740429" cy="3845747"/>
            <a:chOff x="7403571" y="2638694"/>
            <a:chExt cx="1740429" cy="3845747"/>
          </a:xfrm>
        </p:grpSpPr>
        <p:cxnSp>
          <p:nvCxnSpPr>
            <p:cNvPr id="28685" name="Straight Arrow Connector 28684"/>
            <p:cNvCxnSpPr/>
            <p:nvPr/>
          </p:nvCxnSpPr>
          <p:spPr>
            <a:xfrm>
              <a:off x="8497019" y="2638694"/>
              <a:ext cx="0" cy="20320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403571" y="6022776"/>
              <a:ext cx="1740429" cy="461665"/>
            </a:xfrm>
            <a:prstGeom prst="rect">
              <a:avLst/>
            </a:prstGeom>
            <a:noFill/>
          </p:spPr>
          <p:txBody>
            <a:bodyPr wrap="square" rtlCol="0">
              <a:spAutoFit/>
            </a:bodyPr>
            <a:lstStyle/>
            <a:p>
              <a:r>
                <a:rPr lang="nb-NO" sz="1200" dirty="0" smtClean="0"/>
                <a:t>Mobile Auroral </a:t>
              </a:r>
              <a:r>
                <a:rPr lang="en-US" sz="1200" dirty="0" smtClean="0"/>
                <a:t>forecast</a:t>
              </a:r>
            </a:p>
            <a:p>
              <a:r>
                <a:rPr lang="en-US" sz="1200" dirty="0"/>
                <a:t>a</a:t>
              </a:r>
              <a:r>
                <a:rPr lang="en-US" sz="1200" dirty="0" smtClean="0"/>
                <a:t>pplications (apps)</a:t>
              </a:r>
              <a:endParaRPr lang="en-US" sz="1200" baseline="30000" dirty="0" smtClean="0"/>
            </a:p>
          </p:txBody>
        </p:sp>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63692" y="4666413"/>
              <a:ext cx="981075" cy="1295400"/>
            </a:xfrm>
            <a:prstGeom prst="rect">
              <a:avLst/>
            </a:prstGeom>
          </p:spPr>
        </p:pic>
        <p:sp>
          <p:nvSpPr>
            <p:cNvPr id="28690" name="TextBox 28689"/>
            <p:cNvSpPr txBox="1"/>
            <p:nvPr/>
          </p:nvSpPr>
          <p:spPr>
            <a:xfrm rot="16200000">
              <a:off x="7853195" y="3525487"/>
              <a:ext cx="891591" cy="276999"/>
            </a:xfrm>
            <a:prstGeom prst="rect">
              <a:avLst/>
            </a:prstGeom>
            <a:noFill/>
          </p:spPr>
          <p:txBody>
            <a:bodyPr wrap="none" rtlCol="0">
              <a:spAutoFit/>
            </a:bodyPr>
            <a:lstStyle/>
            <a:p>
              <a:r>
                <a:rPr lang="en-US" sz="1200" dirty="0" smtClean="0"/>
                <a:t>14 images</a:t>
              </a:r>
              <a:endParaRPr lang="en-US" sz="1200" dirty="0"/>
            </a:p>
          </p:txBody>
        </p:sp>
      </p:grpSp>
    </p:spTree>
    <p:extLst>
      <p:ext uri="{BB962C8B-B14F-4D97-AF65-F5344CB8AC3E}">
        <p14:creationId xmlns:p14="http://schemas.microsoft.com/office/powerpoint/2010/main" val="3514248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8672"/>
                                        </p:tgtEl>
                                        <p:attrNameLst>
                                          <p:attrName>style.visibility</p:attrName>
                                        </p:attrNameLst>
                                      </p:cBhvr>
                                      <p:to>
                                        <p:strVal val="visible"/>
                                      </p:to>
                                    </p:set>
                                    <p:anim calcmode="lin" valueType="num">
                                      <p:cBhvr additive="base">
                                        <p:cTn id="11" dur="500" fill="hold"/>
                                        <p:tgtEl>
                                          <p:spTgt spid="28672"/>
                                        </p:tgtEl>
                                        <p:attrNameLst>
                                          <p:attrName>ppt_x</p:attrName>
                                        </p:attrNameLst>
                                      </p:cBhvr>
                                      <p:tavLst>
                                        <p:tav tm="0">
                                          <p:val>
                                            <p:strVal val="#ppt_x"/>
                                          </p:val>
                                        </p:tav>
                                        <p:tav tm="100000">
                                          <p:val>
                                            <p:strVal val="#ppt_x"/>
                                          </p:val>
                                        </p:tav>
                                      </p:tavLst>
                                    </p:anim>
                                    <p:anim calcmode="lin" valueType="num">
                                      <p:cBhvr additive="base">
                                        <p:cTn id="12" dur="500" fill="hold"/>
                                        <p:tgtEl>
                                          <p:spTgt spid="2867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8688"/>
                                        </p:tgtEl>
                                        <p:attrNameLst>
                                          <p:attrName>style.visibility</p:attrName>
                                        </p:attrNameLst>
                                      </p:cBhvr>
                                      <p:to>
                                        <p:strVal val="visible"/>
                                      </p:to>
                                    </p:set>
                                    <p:anim calcmode="lin" valueType="num">
                                      <p:cBhvr additive="base">
                                        <p:cTn id="17" dur="500" fill="hold"/>
                                        <p:tgtEl>
                                          <p:spTgt spid="28688"/>
                                        </p:tgtEl>
                                        <p:attrNameLst>
                                          <p:attrName>ppt_x</p:attrName>
                                        </p:attrNameLst>
                                      </p:cBhvr>
                                      <p:tavLst>
                                        <p:tav tm="0">
                                          <p:val>
                                            <p:strVal val="0-#ppt_w/2"/>
                                          </p:val>
                                        </p:tav>
                                        <p:tav tm="100000">
                                          <p:val>
                                            <p:strVal val="#ppt_x"/>
                                          </p:val>
                                        </p:tav>
                                      </p:tavLst>
                                    </p:anim>
                                    <p:anim calcmode="lin" valueType="num">
                                      <p:cBhvr additive="base">
                                        <p:cTn id="18" dur="500" fill="hold"/>
                                        <p:tgtEl>
                                          <p:spTgt spid="2868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01" name="Group 28700"/>
          <p:cNvGrpSpPr/>
          <p:nvPr/>
        </p:nvGrpSpPr>
        <p:grpSpPr>
          <a:xfrm>
            <a:off x="5494989" y="3177012"/>
            <a:ext cx="1460070" cy="2375353"/>
            <a:chOff x="5494989" y="3177012"/>
            <a:chExt cx="1460070" cy="2375353"/>
          </a:xfrm>
        </p:grpSpPr>
        <p:cxnSp>
          <p:nvCxnSpPr>
            <p:cNvPr id="28695" name="Straight Connector 28694"/>
            <p:cNvCxnSpPr/>
            <p:nvPr/>
          </p:nvCxnSpPr>
          <p:spPr>
            <a:xfrm>
              <a:off x="5494989" y="5229200"/>
              <a:ext cx="14600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697" name="Straight Arrow Connector 28696"/>
            <p:cNvCxnSpPr/>
            <p:nvPr/>
          </p:nvCxnSpPr>
          <p:spPr>
            <a:xfrm flipV="1">
              <a:off x="6955059" y="3177012"/>
              <a:ext cx="0" cy="2052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5752419" y="4906034"/>
              <a:ext cx="909223" cy="646331"/>
            </a:xfrm>
            <a:prstGeom prst="rect">
              <a:avLst/>
            </a:prstGeom>
            <a:noFill/>
          </p:spPr>
          <p:txBody>
            <a:bodyPr wrap="none" rtlCol="0">
              <a:spAutoFit/>
            </a:bodyPr>
            <a:lstStyle/>
            <a:p>
              <a:r>
                <a:rPr lang="en-US" sz="1200" dirty="0" smtClean="0"/>
                <a:t>3 numbers</a:t>
              </a:r>
            </a:p>
            <a:p>
              <a:endParaRPr lang="en-US" sz="1200" dirty="0" smtClean="0"/>
            </a:p>
            <a:p>
              <a:r>
                <a:rPr lang="en-US" sz="1200" dirty="0" smtClean="0"/>
                <a:t>1 text line</a:t>
              </a:r>
              <a:endParaRPr lang="en-US" sz="1200" dirty="0"/>
            </a:p>
          </p:txBody>
        </p:sp>
      </p:grpSp>
      <p:cxnSp>
        <p:nvCxnSpPr>
          <p:cNvPr id="17" name="Straight Connector 16"/>
          <p:cNvCxnSpPr/>
          <p:nvPr/>
        </p:nvCxnSpPr>
        <p:spPr>
          <a:xfrm flipV="1">
            <a:off x="0" y="2621046"/>
            <a:ext cx="9144000" cy="1313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4817" name="Picture 2"/>
          <p:cNvPicPr>
            <a:picLocks noChangeAspect="1" noChangeArrowheads="1"/>
          </p:cNvPicPr>
          <p:nvPr/>
        </p:nvPicPr>
        <p:blipFill>
          <a:blip r:embed="rId2"/>
          <a:srcRect/>
          <a:stretch>
            <a:fillRect/>
          </a:stretch>
        </p:blipFill>
        <p:spPr bwMode="auto">
          <a:xfrm>
            <a:off x="0" y="0"/>
            <a:ext cx="673100" cy="6858000"/>
          </a:xfrm>
          <a:prstGeom prst="rect">
            <a:avLst/>
          </a:prstGeom>
          <a:noFill/>
          <a:ln w="9525">
            <a:noFill/>
            <a:miter lim="800000"/>
            <a:headEnd/>
            <a:tailEnd/>
          </a:ln>
        </p:spPr>
      </p:pic>
      <p:pic>
        <p:nvPicPr>
          <p:cNvPr id="34818" name="Picture 5"/>
          <p:cNvPicPr>
            <a:picLocks noChangeAspect="1" noChangeArrowheads="1"/>
          </p:cNvPicPr>
          <p:nvPr/>
        </p:nvPicPr>
        <p:blipFill>
          <a:blip r:embed="rId3"/>
          <a:srcRect/>
          <a:stretch>
            <a:fillRect/>
          </a:stretch>
        </p:blipFill>
        <p:spPr bwMode="auto">
          <a:xfrm>
            <a:off x="0" y="0"/>
            <a:ext cx="9144000" cy="1293813"/>
          </a:xfrm>
          <a:prstGeom prst="rect">
            <a:avLst/>
          </a:prstGeom>
          <a:noFill/>
          <a:ln w="9525">
            <a:noFill/>
            <a:miter lim="800000"/>
            <a:headEnd/>
            <a:tailEnd/>
          </a:ln>
        </p:spPr>
      </p:pic>
      <p:pic>
        <p:nvPicPr>
          <p:cNvPr id="34819" name="Picture 7" descr="NY_UNIS_logoPNG_transp_bg"/>
          <p:cNvPicPr>
            <a:picLocks noChangeAspect="1" noChangeArrowheads="1"/>
          </p:cNvPicPr>
          <p:nvPr/>
        </p:nvPicPr>
        <p:blipFill>
          <a:blip r:embed="rId4"/>
          <a:srcRect/>
          <a:stretch>
            <a:fillRect/>
          </a:stretch>
        </p:blipFill>
        <p:spPr bwMode="auto">
          <a:xfrm>
            <a:off x="106363" y="1385888"/>
            <a:ext cx="504825" cy="458787"/>
          </a:xfrm>
          <a:prstGeom prst="rect">
            <a:avLst/>
          </a:prstGeom>
          <a:noFill/>
          <a:ln w="9525">
            <a:noFill/>
            <a:miter lim="800000"/>
            <a:headEnd/>
            <a:tailEnd/>
          </a:ln>
        </p:spPr>
      </p:pic>
      <p:pic>
        <p:nvPicPr>
          <p:cNvPr id="297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751" y="1910690"/>
            <a:ext cx="1254602" cy="125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031" y="1888570"/>
            <a:ext cx="1255713"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897369" y="2122984"/>
            <a:ext cx="813492" cy="461665"/>
          </a:xfrm>
          <a:prstGeom prst="rect">
            <a:avLst/>
          </a:prstGeom>
          <a:noFill/>
        </p:spPr>
        <p:txBody>
          <a:bodyPr wrap="none" rtlCol="0">
            <a:spAutoFit/>
          </a:bodyPr>
          <a:lstStyle/>
          <a:p>
            <a:r>
              <a:rPr lang="en-US" sz="1200" b="1" dirty="0" smtClean="0">
                <a:solidFill>
                  <a:prstClr val="black"/>
                </a:solidFill>
              </a:rPr>
              <a:t>PC/</a:t>
            </a:r>
          </a:p>
          <a:p>
            <a:r>
              <a:rPr lang="en-US" sz="1200" b="1" dirty="0" smtClean="0">
                <a:solidFill>
                  <a:prstClr val="black"/>
                </a:solidFill>
              </a:rPr>
              <a:t>SERVER</a:t>
            </a:r>
            <a:endParaRPr lang="en-US" sz="1200" b="1" dirty="0">
              <a:solidFill>
                <a:prstClr val="black"/>
              </a:solidFill>
            </a:endParaRPr>
          </a:p>
        </p:txBody>
      </p:sp>
      <p:sp>
        <p:nvSpPr>
          <p:cNvPr id="23" name="TextBox 22"/>
          <p:cNvSpPr txBox="1"/>
          <p:nvPr/>
        </p:nvSpPr>
        <p:spPr>
          <a:xfrm>
            <a:off x="6683190" y="2239427"/>
            <a:ext cx="543739" cy="276999"/>
          </a:xfrm>
          <a:prstGeom prst="rect">
            <a:avLst/>
          </a:prstGeom>
          <a:noFill/>
        </p:spPr>
        <p:txBody>
          <a:bodyPr wrap="none" rtlCol="0">
            <a:spAutoFit/>
          </a:bodyPr>
          <a:lstStyle/>
          <a:p>
            <a:r>
              <a:rPr lang="en-US" sz="1200" b="1" dirty="0" smtClean="0">
                <a:solidFill>
                  <a:prstClr val="black"/>
                </a:solidFill>
              </a:rPr>
              <a:t>WEB</a:t>
            </a:r>
            <a:endParaRPr lang="en-US" sz="1200" b="1" dirty="0">
              <a:solidFill>
                <a:prstClr val="black"/>
              </a:solidFill>
            </a:endParaRPr>
          </a:p>
        </p:txBody>
      </p:sp>
      <p:sp>
        <p:nvSpPr>
          <p:cNvPr id="27" name="TextBox 26"/>
          <p:cNvSpPr txBox="1"/>
          <p:nvPr/>
        </p:nvSpPr>
        <p:spPr>
          <a:xfrm>
            <a:off x="3819353" y="2320547"/>
            <a:ext cx="1205779" cy="276999"/>
          </a:xfrm>
          <a:prstGeom prst="rect">
            <a:avLst/>
          </a:prstGeom>
          <a:noFill/>
        </p:spPr>
        <p:txBody>
          <a:bodyPr wrap="none" rtlCol="0">
            <a:spAutoFit/>
          </a:bodyPr>
          <a:lstStyle/>
          <a:p>
            <a:r>
              <a:rPr lang="en-US" sz="1200" b="1" dirty="0" smtClean="0">
                <a:solidFill>
                  <a:prstClr val="black"/>
                </a:solidFill>
              </a:rPr>
              <a:t>Client unis.no</a:t>
            </a:r>
            <a:endParaRPr lang="en-US" sz="1200" b="1" dirty="0">
              <a:solidFill>
                <a:prstClr val="black"/>
              </a:solidFill>
            </a:endParaRPr>
          </a:p>
        </p:txBody>
      </p:sp>
      <p:sp>
        <p:nvSpPr>
          <p:cNvPr id="55" name="TextBox 54"/>
          <p:cNvSpPr txBox="1"/>
          <p:nvPr/>
        </p:nvSpPr>
        <p:spPr>
          <a:xfrm>
            <a:off x="7462744" y="2307649"/>
            <a:ext cx="1573752" cy="276999"/>
          </a:xfrm>
          <a:prstGeom prst="rect">
            <a:avLst/>
          </a:prstGeom>
          <a:noFill/>
        </p:spPr>
        <p:txBody>
          <a:bodyPr wrap="square" rtlCol="0">
            <a:spAutoFit/>
          </a:bodyPr>
          <a:lstStyle/>
          <a:p>
            <a:r>
              <a:rPr lang="en-US" sz="1200" b="1" dirty="0" smtClean="0">
                <a:solidFill>
                  <a:prstClr val="black"/>
                </a:solidFill>
              </a:rPr>
              <a:t>http://kho.unis.no</a:t>
            </a:r>
            <a:endParaRPr lang="en-US" sz="1200" b="1" dirty="0">
              <a:solidFill>
                <a:prstClr val="black"/>
              </a:solidFill>
            </a:endParaRPr>
          </a:p>
        </p:txBody>
      </p:sp>
      <p:grpSp>
        <p:nvGrpSpPr>
          <p:cNvPr id="33" name="Group 32"/>
          <p:cNvGrpSpPr/>
          <p:nvPr/>
        </p:nvGrpSpPr>
        <p:grpSpPr>
          <a:xfrm>
            <a:off x="1610852" y="3177012"/>
            <a:ext cx="3884137" cy="3371387"/>
            <a:chOff x="1610852" y="3177012"/>
            <a:chExt cx="3884137" cy="3371387"/>
          </a:xfrm>
        </p:grpSpPr>
        <p:cxnSp>
          <p:nvCxnSpPr>
            <p:cNvPr id="58" name="Straight Arrow Connector 57"/>
            <p:cNvCxnSpPr/>
            <p:nvPr/>
          </p:nvCxnSpPr>
          <p:spPr>
            <a:xfrm>
              <a:off x="3286489" y="3177012"/>
              <a:ext cx="0" cy="3125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28702" name="Group 28701"/>
            <p:cNvGrpSpPr/>
            <p:nvPr/>
          </p:nvGrpSpPr>
          <p:grpSpPr>
            <a:xfrm>
              <a:off x="1610852" y="3520764"/>
              <a:ext cx="3884137" cy="3027635"/>
              <a:chOff x="1610852" y="3520764"/>
              <a:chExt cx="3884137" cy="3027635"/>
            </a:xfrm>
          </p:grpSpPr>
          <p:pic>
            <p:nvPicPr>
              <p:cNvPr id="31746" name="Picture 2" descr="Z:\Screensho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0852" y="3520764"/>
                <a:ext cx="3884137" cy="30276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402411" y="4444368"/>
                <a:ext cx="1019831" cy="461665"/>
              </a:xfrm>
              <a:prstGeom prst="rect">
                <a:avLst/>
              </a:prstGeom>
              <a:noFill/>
            </p:spPr>
            <p:txBody>
              <a:bodyPr wrap="none" rtlCol="0">
                <a:spAutoFit/>
              </a:bodyPr>
              <a:lstStyle/>
              <a:p>
                <a:r>
                  <a:rPr lang="en-US" sz="1200" dirty="0" smtClean="0"/>
                  <a:t>Storm </a:t>
                </a:r>
              </a:p>
              <a:p>
                <a:r>
                  <a:rPr lang="en-US" sz="1200" dirty="0" smtClean="0"/>
                  <a:t>Notifications</a:t>
                </a:r>
                <a:endParaRPr lang="en-US" sz="1200" dirty="0"/>
              </a:p>
            </p:txBody>
          </p:sp>
          <p:cxnSp>
            <p:nvCxnSpPr>
              <p:cNvPr id="28692" name="Straight Arrow Connector 28691"/>
              <p:cNvCxnSpPr/>
              <p:nvPr/>
            </p:nvCxnSpPr>
            <p:spPr>
              <a:xfrm flipV="1">
                <a:off x="3286489" y="4298729"/>
                <a:ext cx="0" cy="8640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2692278" y="3548968"/>
              <a:ext cx="1380506" cy="276999"/>
            </a:xfrm>
            <a:prstGeom prst="rect">
              <a:avLst/>
            </a:prstGeom>
            <a:noFill/>
          </p:spPr>
          <p:txBody>
            <a:bodyPr wrap="none" rtlCol="0">
              <a:spAutoFit/>
            </a:bodyPr>
            <a:lstStyle/>
            <a:p>
              <a:r>
                <a:rPr lang="en-US" sz="1200" b="1" dirty="0" smtClean="0"/>
                <a:t>Kp index server</a:t>
              </a:r>
              <a:endParaRPr lang="en-US" sz="1200" b="1" dirty="0"/>
            </a:p>
          </p:txBody>
        </p:sp>
      </p:grpSp>
      <p:sp>
        <p:nvSpPr>
          <p:cNvPr id="82" name="TextBox 81"/>
          <p:cNvSpPr txBox="1"/>
          <p:nvPr/>
        </p:nvSpPr>
        <p:spPr>
          <a:xfrm>
            <a:off x="648700" y="2344047"/>
            <a:ext cx="748923" cy="276999"/>
          </a:xfrm>
          <a:prstGeom prst="rect">
            <a:avLst/>
          </a:prstGeom>
          <a:noFill/>
        </p:spPr>
        <p:txBody>
          <a:bodyPr wrap="none" rtlCol="0">
            <a:spAutoFit/>
          </a:bodyPr>
          <a:lstStyle/>
          <a:p>
            <a:r>
              <a:rPr lang="en-US" sz="1200" b="1" dirty="0" smtClean="0"/>
              <a:t>Internet</a:t>
            </a:r>
            <a:endParaRPr lang="en-US" sz="1200" b="1" dirty="0"/>
          </a:p>
        </p:txBody>
      </p:sp>
      <p:grpSp>
        <p:nvGrpSpPr>
          <p:cNvPr id="28699" name="Group 28698"/>
          <p:cNvGrpSpPr/>
          <p:nvPr/>
        </p:nvGrpSpPr>
        <p:grpSpPr>
          <a:xfrm>
            <a:off x="669804" y="2638694"/>
            <a:ext cx="1492720" cy="767932"/>
            <a:chOff x="669804" y="2638694"/>
            <a:chExt cx="1492720" cy="767932"/>
          </a:xfrm>
        </p:grpSpPr>
        <p:cxnSp>
          <p:nvCxnSpPr>
            <p:cNvPr id="83" name="Straight Arrow Connector 82"/>
            <p:cNvCxnSpPr/>
            <p:nvPr/>
          </p:nvCxnSpPr>
          <p:spPr>
            <a:xfrm flipV="1">
              <a:off x="669804" y="2638694"/>
              <a:ext cx="1492720" cy="18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689025" y="2760295"/>
              <a:ext cx="1429046" cy="646331"/>
            </a:xfrm>
            <a:prstGeom prst="rect">
              <a:avLst/>
            </a:prstGeom>
            <a:noFill/>
          </p:spPr>
          <p:txBody>
            <a:bodyPr wrap="square" rtlCol="0">
              <a:spAutoFit/>
            </a:bodyPr>
            <a:lstStyle/>
            <a:p>
              <a:r>
                <a:rPr lang="nb-NO" sz="1200" dirty="0" smtClean="0"/>
                <a:t>Kp index </a:t>
              </a:r>
            </a:p>
            <a:p>
              <a:r>
                <a:rPr lang="nb-NO" sz="1200" dirty="0" smtClean="0"/>
                <a:t>NOAA-SWPC</a:t>
              </a:r>
            </a:p>
            <a:p>
              <a:r>
                <a:rPr lang="nb-NO" sz="1200" dirty="0" smtClean="0"/>
                <a:t> (15 min. updates)</a:t>
              </a:r>
            </a:p>
          </p:txBody>
        </p:sp>
      </p:grpSp>
      <p:grpSp>
        <p:nvGrpSpPr>
          <p:cNvPr id="35" name="Group 34"/>
          <p:cNvGrpSpPr/>
          <p:nvPr/>
        </p:nvGrpSpPr>
        <p:grpSpPr>
          <a:xfrm>
            <a:off x="7226929" y="2638694"/>
            <a:ext cx="1801446" cy="4105697"/>
            <a:chOff x="7226929" y="2638694"/>
            <a:chExt cx="1801446" cy="4105697"/>
          </a:xfrm>
        </p:grpSpPr>
        <p:grpSp>
          <p:nvGrpSpPr>
            <p:cNvPr id="32" name="Group 31"/>
            <p:cNvGrpSpPr/>
            <p:nvPr/>
          </p:nvGrpSpPr>
          <p:grpSpPr>
            <a:xfrm>
              <a:off x="7850689" y="2638694"/>
              <a:ext cx="646331" cy="1048773"/>
              <a:chOff x="8173854" y="2638694"/>
              <a:chExt cx="646331" cy="1628400"/>
            </a:xfrm>
          </p:grpSpPr>
          <p:cxnSp>
            <p:nvCxnSpPr>
              <p:cNvPr id="54" name="Straight Arrow Connector 53"/>
              <p:cNvCxnSpPr/>
              <p:nvPr/>
            </p:nvCxnSpPr>
            <p:spPr>
              <a:xfrm flipH="1">
                <a:off x="8497018" y="2638694"/>
                <a:ext cx="1" cy="1628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16200000">
                <a:off x="8042408" y="3226441"/>
                <a:ext cx="909223" cy="646331"/>
              </a:xfrm>
              <a:prstGeom prst="rect">
                <a:avLst/>
              </a:prstGeom>
              <a:noFill/>
            </p:spPr>
            <p:txBody>
              <a:bodyPr wrap="none" rtlCol="0">
                <a:spAutoFit/>
              </a:bodyPr>
              <a:lstStyle/>
              <a:p>
                <a:r>
                  <a:rPr lang="en-US" sz="1200" dirty="0" smtClean="0"/>
                  <a:t>3 numbers</a:t>
                </a:r>
              </a:p>
              <a:p>
                <a:endParaRPr lang="en-US" sz="1200" dirty="0" smtClean="0"/>
              </a:p>
              <a:p>
                <a:r>
                  <a:rPr lang="en-US" sz="1200" dirty="0" smtClean="0"/>
                  <a:t>1 text line</a:t>
                </a:r>
                <a:endParaRPr lang="en-US" sz="1200" dirty="0"/>
              </a:p>
            </p:txBody>
          </p:sp>
        </p:grpSp>
        <p:pic>
          <p:nvPicPr>
            <p:cNvPr id="3174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0546" y="3702373"/>
              <a:ext cx="1787829" cy="276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7226929" y="6467392"/>
              <a:ext cx="1797287" cy="276999"/>
            </a:xfrm>
            <a:prstGeom prst="rect">
              <a:avLst/>
            </a:prstGeom>
          </p:spPr>
          <p:txBody>
            <a:bodyPr wrap="none">
              <a:spAutoFit/>
            </a:bodyPr>
            <a:lstStyle/>
            <a:p>
              <a:pPr lvl="0"/>
              <a:r>
                <a:rPr lang="en-US" sz="1200" dirty="0">
                  <a:solidFill>
                    <a:prstClr val="black"/>
                  </a:solidFill>
                </a:rPr>
                <a:t>The auroral forecast </a:t>
              </a:r>
              <a:r>
                <a:rPr lang="en-US" sz="1200" dirty="0" smtClean="0">
                  <a:solidFill>
                    <a:prstClr val="black"/>
                  </a:solidFill>
                </a:rPr>
                <a:t>3D</a:t>
              </a:r>
              <a:endParaRPr lang="en-US" sz="1200" dirty="0">
                <a:solidFill>
                  <a:prstClr val="black"/>
                </a:solidFill>
              </a:endParaRPr>
            </a:p>
          </p:txBody>
        </p:sp>
      </p:grpSp>
      <p:sp>
        <p:nvSpPr>
          <p:cNvPr id="102" name="Rectangle 8"/>
          <p:cNvSpPr>
            <a:spLocks noChangeArrowheads="1"/>
          </p:cNvSpPr>
          <p:nvPr/>
        </p:nvSpPr>
        <p:spPr bwMode="auto">
          <a:xfrm>
            <a:off x="734827" y="1371601"/>
            <a:ext cx="7466403" cy="400110"/>
          </a:xfrm>
          <a:prstGeom prst="rect">
            <a:avLst/>
          </a:prstGeom>
          <a:noFill/>
          <a:ln w="9525">
            <a:noFill/>
            <a:miter lim="800000"/>
            <a:headEnd/>
            <a:tailEnd/>
          </a:ln>
        </p:spPr>
        <p:txBody>
          <a:bodyPr wrap="none" anchor="ctr">
            <a:spAutoFit/>
          </a:bodyPr>
          <a:lstStyle/>
          <a:p>
            <a:r>
              <a:rPr lang="en-US" dirty="0"/>
              <a:t> </a:t>
            </a:r>
            <a:r>
              <a:rPr lang="en-US" sz="2000" b="1" dirty="0" smtClean="0"/>
              <a:t>THE KHO AURORAL OVAL FORECAST 3D SERVICE (2017)</a:t>
            </a:r>
            <a:r>
              <a:rPr lang="en-US" sz="2000" dirty="0" smtClean="0"/>
              <a:t> </a:t>
            </a:r>
            <a:endParaRPr lang="en-US" sz="2000" dirty="0"/>
          </a:p>
        </p:txBody>
      </p:sp>
    </p:spTree>
    <p:extLst>
      <p:ext uri="{BB962C8B-B14F-4D97-AF65-F5344CB8AC3E}">
        <p14:creationId xmlns:p14="http://schemas.microsoft.com/office/powerpoint/2010/main" val="898563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0" y="0"/>
            <a:ext cx="673100" cy="6858000"/>
          </a:xfrm>
          <a:prstGeom prst="rect">
            <a:avLst/>
          </a:prstGeom>
          <a:noFill/>
          <a:ln w="9525">
            <a:noFill/>
            <a:miter lim="800000"/>
            <a:headEnd/>
            <a:tailEnd/>
          </a:ln>
        </p:spPr>
      </p:pic>
      <p:pic>
        <p:nvPicPr>
          <p:cNvPr id="35842" name="Picture 5"/>
          <p:cNvPicPr>
            <a:picLocks noChangeAspect="1" noChangeArrowheads="1"/>
          </p:cNvPicPr>
          <p:nvPr/>
        </p:nvPicPr>
        <p:blipFill>
          <a:blip r:embed="rId3"/>
          <a:srcRect/>
          <a:stretch>
            <a:fillRect/>
          </a:stretch>
        </p:blipFill>
        <p:spPr bwMode="auto">
          <a:xfrm>
            <a:off x="0" y="-36403"/>
            <a:ext cx="9144000" cy="1293813"/>
          </a:xfrm>
          <a:prstGeom prst="rect">
            <a:avLst/>
          </a:prstGeom>
          <a:noFill/>
          <a:ln w="9525">
            <a:noFill/>
            <a:miter lim="800000"/>
            <a:headEnd/>
            <a:tailEnd/>
          </a:ln>
        </p:spPr>
      </p:pic>
      <p:pic>
        <p:nvPicPr>
          <p:cNvPr id="35843" name="Picture 7" descr="NY_UNIS_logoPNG_transp_bg"/>
          <p:cNvPicPr>
            <a:picLocks noChangeAspect="1" noChangeArrowheads="1"/>
          </p:cNvPicPr>
          <p:nvPr/>
        </p:nvPicPr>
        <p:blipFill>
          <a:blip r:embed="rId4"/>
          <a:srcRect/>
          <a:stretch>
            <a:fillRect/>
          </a:stretch>
        </p:blipFill>
        <p:spPr bwMode="auto">
          <a:xfrm>
            <a:off x="106363" y="1385888"/>
            <a:ext cx="504825" cy="458787"/>
          </a:xfrm>
          <a:prstGeom prst="rect">
            <a:avLst/>
          </a:prstGeom>
          <a:noFill/>
          <a:ln w="9525">
            <a:noFill/>
            <a:miter lim="800000"/>
            <a:headEnd/>
            <a:tailEnd/>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385888"/>
            <a:ext cx="8225412" cy="341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3100" y="4851995"/>
            <a:ext cx="4536504" cy="1754326"/>
          </a:xfrm>
          <a:prstGeom prst="rect">
            <a:avLst/>
          </a:prstGeom>
        </p:spPr>
        <p:txBody>
          <a:bodyPr wrap="square">
            <a:spAutoFit/>
          </a:bodyPr>
          <a:lstStyle/>
          <a:p>
            <a:r>
              <a:rPr lang="en-US" sz="1200" b="1" dirty="0">
                <a:solidFill>
                  <a:srgbClr val="000000"/>
                </a:solidFill>
                <a:latin typeface="Verdana"/>
              </a:rPr>
              <a:t>FEATURES</a:t>
            </a:r>
            <a:r>
              <a:rPr lang="en-US" sz="1200" dirty="0"/>
              <a:t/>
            </a:r>
            <a:br>
              <a:rPr lang="en-US" sz="1200" dirty="0"/>
            </a:br>
            <a:r>
              <a:rPr lang="en-US" sz="1200" dirty="0">
                <a:solidFill>
                  <a:srgbClr val="000000"/>
                </a:solidFill>
                <a:latin typeface="Verdana"/>
              </a:rPr>
              <a:t>- 3D view port of Earth with zoom and rotation enabled.</a:t>
            </a:r>
            <a:r>
              <a:rPr lang="en-US" sz="1200" dirty="0"/>
              <a:t/>
            </a:r>
            <a:br>
              <a:rPr lang="en-US" sz="1200" dirty="0"/>
            </a:br>
            <a:r>
              <a:rPr lang="en-US" sz="1200" dirty="0">
                <a:solidFill>
                  <a:srgbClr val="000000"/>
                </a:solidFill>
                <a:latin typeface="Verdana"/>
              </a:rPr>
              <a:t>- Solar illumination of the Earth and the Moon.</a:t>
            </a:r>
            <a:r>
              <a:rPr lang="en-US" sz="1200" dirty="0"/>
              <a:t/>
            </a:r>
            <a:br>
              <a:rPr lang="en-US" sz="1200" dirty="0"/>
            </a:br>
            <a:r>
              <a:rPr lang="en-US" sz="1200" dirty="0">
                <a:solidFill>
                  <a:srgbClr val="000000"/>
                </a:solidFill>
                <a:latin typeface="Verdana"/>
              </a:rPr>
              <a:t>- Aurora oval size and location in real </a:t>
            </a:r>
            <a:r>
              <a:rPr lang="en-US" sz="1200" dirty="0" smtClean="0">
                <a:solidFill>
                  <a:srgbClr val="000000"/>
                </a:solidFill>
                <a:latin typeface="Verdana"/>
              </a:rPr>
              <a:t>time. </a:t>
            </a:r>
            <a:r>
              <a:rPr lang="en-US" sz="1200" baseline="30000" dirty="0" smtClean="0">
                <a:solidFill>
                  <a:srgbClr val="000000"/>
                </a:solidFill>
                <a:latin typeface="Verdana"/>
              </a:rPr>
              <a:t>[1,2]</a:t>
            </a:r>
            <a:r>
              <a:rPr lang="en-US" sz="1200" baseline="30000" dirty="0"/>
              <a:t/>
            </a:r>
            <a:br>
              <a:rPr lang="en-US" sz="1200" baseline="30000" dirty="0"/>
            </a:br>
            <a:r>
              <a:rPr lang="en-US" sz="1200" dirty="0">
                <a:solidFill>
                  <a:srgbClr val="000000"/>
                </a:solidFill>
                <a:latin typeface="Verdana"/>
              </a:rPr>
              <a:t>- Forecasts based on predicted NOAA-SWPC Kp index.</a:t>
            </a:r>
            <a:r>
              <a:rPr lang="en-US" sz="1200" dirty="0"/>
              <a:t/>
            </a:r>
            <a:br>
              <a:rPr lang="en-US" sz="1200" dirty="0"/>
            </a:br>
            <a:r>
              <a:rPr lang="en-US" sz="1200" dirty="0">
                <a:solidFill>
                  <a:srgbClr val="000000"/>
                </a:solidFill>
                <a:latin typeface="Verdana"/>
              </a:rPr>
              <a:t>- Color scaled Kp speedometer. </a:t>
            </a:r>
            <a:r>
              <a:rPr lang="en-US" sz="1200" dirty="0"/>
              <a:t/>
            </a:r>
            <a:br>
              <a:rPr lang="en-US" sz="1200" dirty="0"/>
            </a:br>
            <a:r>
              <a:rPr lang="en-US" sz="1200" dirty="0">
                <a:solidFill>
                  <a:srgbClr val="000000"/>
                </a:solidFill>
                <a:latin typeface="Verdana"/>
              </a:rPr>
              <a:t>- Aurora Compass sky view display.</a:t>
            </a:r>
            <a:r>
              <a:rPr lang="en-US" sz="1200" dirty="0"/>
              <a:t/>
            </a:r>
            <a:br>
              <a:rPr lang="en-US" sz="1200" dirty="0"/>
            </a:br>
            <a:r>
              <a:rPr lang="en-US" sz="1200" dirty="0">
                <a:solidFill>
                  <a:srgbClr val="000000"/>
                </a:solidFill>
                <a:latin typeface="Verdana"/>
              </a:rPr>
              <a:t>- Editable station / location list.</a:t>
            </a:r>
            <a:r>
              <a:rPr lang="en-US" sz="1200" dirty="0"/>
              <a:t/>
            </a:r>
            <a:br>
              <a:rPr lang="en-US" sz="1200" dirty="0"/>
            </a:br>
            <a:r>
              <a:rPr lang="en-US" sz="1200" dirty="0">
                <a:solidFill>
                  <a:srgbClr val="000000"/>
                </a:solidFill>
                <a:latin typeface="Verdana"/>
              </a:rPr>
              <a:t>- Go to animation</a:t>
            </a:r>
            <a:r>
              <a:rPr lang="en-US" sz="1200" dirty="0" smtClean="0">
                <a:solidFill>
                  <a:srgbClr val="000000"/>
                </a:solidFill>
                <a:latin typeface="Verdana"/>
              </a:rPr>
              <a:t>.</a:t>
            </a:r>
            <a:endParaRPr lang="en-US" sz="1200" dirty="0"/>
          </a:p>
        </p:txBody>
      </p:sp>
      <p:sp>
        <p:nvSpPr>
          <p:cNvPr id="3" name="Rectangle 2"/>
          <p:cNvSpPr/>
          <p:nvPr/>
        </p:nvSpPr>
        <p:spPr>
          <a:xfrm>
            <a:off x="5209604" y="5025925"/>
            <a:ext cx="4572000" cy="1384995"/>
          </a:xfrm>
          <a:prstGeom prst="rect">
            <a:avLst/>
          </a:prstGeom>
        </p:spPr>
        <p:txBody>
          <a:bodyPr>
            <a:spAutoFit/>
          </a:bodyPr>
          <a:lstStyle/>
          <a:p>
            <a:pPr lvl="0"/>
            <a:r>
              <a:rPr lang="en-US" sz="1200" dirty="0" smtClean="0">
                <a:solidFill>
                  <a:srgbClr val="000000"/>
                </a:solidFill>
                <a:latin typeface="Verdana"/>
              </a:rPr>
              <a:t>- Right </a:t>
            </a:r>
            <a:r>
              <a:rPr lang="en-US" sz="1200" dirty="0">
                <a:solidFill>
                  <a:srgbClr val="000000"/>
                </a:solidFill>
                <a:latin typeface="Verdana"/>
              </a:rPr>
              <a:t>Ascension and Declination of </a:t>
            </a:r>
            <a:r>
              <a:rPr lang="en-US" sz="1200" dirty="0" smtClean="0">
                <a:solidFill>
                  <a:srgbClr val="000000"/>
                </a:solidFill>
                <a:latin typeface="Verdana"/>
              </a:rPr>
              <a:t>planets. </a:t>
            </a:r>
            <a:r>
              <a:rPr lang="en-US" sz="1200" baseline="30000" dirty="0" smtClean="0">
                <a:solidFill>
                  <a:srgbClr val="000000"/>
                </a:solidFill>
                <a:latin typeface="Verdana"/>
              </a:rPr>
              <a:t>[3]</a:t>
            </a:r>
            <a:r>
              <a:rPr lang="en-US" sz="1200" dirty="0">
                <a:solidFill>
                  <a:prstClr val="black"/>
                </a:solidFill>
              </a:rPr>
              <a:t/>
            </a:r>
            <a:br>
              <a:rPr lang="en-US" sz="1200" dirty="0">
                <a:solidFill>
                  <a:prstClr val="black"/>
                </a:solidFill>
              </a:rPr>
            </a:br>
            <a:r>
              <a:rPr lang="en-US" sz="1200" dirty="0">
                <a:solidFill>
                  <a:srgbClr val="000000"/>
                </a:solidFill>
                <a:latin typeface="Verdana"/>
              </a:rPr>
              <a:t>- Age of the Moon including the phase.</a:t>
            </a:r>
            <a:r>
              <a:rPr lang="en-US" sz="1200" dirty="0">
                <a:solidFill>
                  <a:prstClr val="black"/>
                </a:solidFill>
              </a:rPr>
              <a:t/>
            </a:r>
            <a:br>
              <a:rPr lang="en-US" sz="1200" dirty="0">
                <a:solidFill>
                  <a:prstClr val="black"/>
                </a:solidFill>
              </a:rPr>
            </a:br>
            <a:r>
              <a:rPr lang="en-US" sz="1200" dirty="0">
                <a:solidFill>
                  <a:srgbClr val="000000"/>
                </a:solidFill>
                <a:latin typeface="Verdana"/>
              </a:rPr>
              <a:t>- Includes a 2.4 million star </a:t>
            </a:r>
            <a:r>
              <a:rPr lang="en-US" sz="1200" dirty="0" smtClean="0">
                <a:solidFill>
                  <a:srgbClr val="000000"/>
                </a:solidFill>
                <a:latin typeface="Verdana"/>
              </a:rPr>
              <a:t>map. </a:t>
            </a:r>
            <a:r>
              <a:rPr lang="en-US" sz="1200" baseline="30000" dirty="0" smtClean="0">
                <a:solidFill>
                  <a:srgbClr val="000000"/>
                </a:solidFill>
                <a:latin typeface="Verdana"/>
              </a:rPr>
              <a:t>[4]</a:t>
            </a:r>
            <a:r>
              <a:rPr lang="en-US" sz="1200" dirty="0">
                <a:solidFill>
                  <a:srgbClr val="000000"/>
                </a:solidFill>
                <a:latin typeface="Verdana"/>
              </a:rPr>
              <a:t> </a:t>
            </a:r>
            <a:r>
              <a:rPr lang="en-US" sz="1200" dirty="0">
                <a:solidFill>
                  <a:prstClr val="black"/>
                </a:solidFill>
              </a:rPr>
              <a:t/>
            </a:r>
            <a:br>
              <a:rPr lang="en-US" sz="1200" dirty="0">
                <a:solidFill>
                  <a:prstClr val="black"/>
                </a:solidFill>
              </a:rPr>
            </a:br>
            <a:r>
              <a:rPr lang="en-US" sz="1200" dirty="0">
                <a:solidFill>
                  <a:srgbClr val="000000"/>
                </a:solidFill>
                <a:latin typeface="Verdana"/>
              </a:rPr>
              <a:t>- City light </a:t>
            </a:r>
            <a:r>
              <a:rPr lang="en-US" sz="1200" dirty="0" smtClean="0">
                <a:solidFill>
                  <a:srgbClr val="000000"/>
                </a:solidFill>
                <a:latin typeface="Verdana"/>
              </a:rPr>
              <a:t>texture. </a:t>
            </a:r>
            <a:r>
              <a:rPr lang="en-US" sz="1200" baseline="30000" dirty="0" smtClean="0">
                <a:solidFill>
                  <a:srgbClr val="000000"/>
                </a:solidFill>
                <a:latin typeface="Verdana"/>
              </a:rPr>
              <a:t>[5]</a:t>
            </a:r>
            <a:r>
              <a:rPr lang="en-US" sz="1200" dirty="0">
                <a:solidFill>
                  <a:prstClr val="black"/>
                </a:solidFill>
              </a:rPr>
              <a:t/>
            </a:r>
            <a:br>
              <a:rPr lang="en-US" sz="1200" dirty="0">
                <a:solidFill>
                  <a:prstClr val="black"/>
                </a:solidFill>
              </a:rPr>
            </a:br>
            <a:r>
              <a:rPr lang="en-US" sz="1200" dirty="0">
                <a:solidFill>
                  <a:srgbClr val="000000"/>
                </a:solidFill>
                <a:latin typeface="Verdana"/>
              </a:rPr>
              <a:t>- Earth, Sun and Moon </a:t>
            </a:r>
            <a:r>
              <a:rPr lang="en-US" sz="1200" dirty="0" smtClean="0">
                <a:solidFill>
                  <a:srgbClr val="000000"/>
                </a:solidFill>
                <a:latin typeface="Verdana"/>
              </a:rPr>
              <a:t>textures. </a:t>
            </a:r>
            <a:r>
              <a:rPr lang="en-US" sz="1200" baseline="30000" dirty="0" smtClean="0">
                <a:solidFill>
                  <a:srgbClr val="000000"/>
                </a:solidFill>
                <a:latin typeface="Verdana"/>
              </a:rPr>
              <a:t>[6,7]</a:t>
            </a:r>
            <a:r>
              <a:rPr lang="en-US" sz="1200" baseline="30000" dirty="0">
                <a:solidFill>
                  <a:prstClr val="black"/>
                </a:solidFill>
              </a:rPr>
              <a:t/>
            </a:r>
            <a:br>
              <a:rPr lang="en-US" sz="1200" baseline="30000" dirty="0">
                <a:solidFill>
                  <a:prstClr val="black"/>
                </a:solidFill>
              </a:rPr>
            </a:br>
            <a:r>
              <a:rPr lang="en-US" sz="1200" dirty="0">
                <a:solidFill>
                  <a:srgbClr val="000000"/>
                </a:solidFill>
                <a:latin typeface="Verdana"/>
              </a:rPr>
              <a:t>- Skyview module to track planets and </a:t>
            </a:r>
            <a:r>
              <a:rPr lang="en-US" sz="1200" dirty="0" smtClean="0">
                <a:solidFill>
                  <a:srgbClr val="000000"/>
                </a:solidFill>
                <a:latin typeface="Verdana"/>
              </a:rPr>
              <a:t>stars. </a:t>
            </a:r>
            <a:r>
              <a:rPr lang="en-US" sz="1200" baseline="30000" dirty="0" smtClean="0">
                <a:solidFill>
                  <a:srgbClr val="000000"/>
                </a:solidFill>
                <a:latin typeface="Verdana"/>
              </a:rPr>
              <a:t>[8]</a:t>
            </a:r>
            <a:r>
              <a:rPr lang="en-US" sz="1200" baseline="30000" dirty="0">
                <a:solidFill>
                  <a:prstClr val="black"/>
                </a:solidFill>
              </a:rPr>
              <a:t/>
            </a:r>
            <a:br>
              <a:rPr lang="en-US" sz="1200" baseline="30000" dirty="0">
                <a:solidFill>
                  <a:prstClr val="black"/>
                </a:solidFill>
              </a:rPr>
            </a:br>
            <a:r>
              <a:rPr lang="en-US" sz="1200" dirty="0">
                <a:solidFill>
                  <a:srgbClr val="000000"/>
                </a:solidFill>
                <a:latin typeface="Verdana"/>
              </a:rPr>
              <a:t>- Geomagnetic storm </a:t>
            </a:r>
            <a:r>
              <a:rPr lang="en-US" sz="1200" dirty="0" smtClean="0">
                <a:solidFill>
                  <a:srgbClr val="000000"/>
                </a:solidFill>
                <a:latin typeface="Verdana"/>
              </a:rPr>
              <a:t>alert notifications</a:t>
            </a:r>
            <a:r>
              <a:rPr lang="en-US" sz="1200" dirty="0">
                <a:solidFill>
                  <a:srgbClr val="000000"/>
                </a:solidFill>
                <a:latin typeface="Verdana"/>
              </a:rPr>
              <a:t>.</a:t>
            </a:r>
            <a:endParaRPr lang="en-US" sz="1200" dirty="0">
              <a:solidFill>
                <a:prstClr val="black"/>
              </a:solidFill>
            </a:endParaRPr>
          </a:p>
        </p:txBody>
      </p:sp>
      <p:sp>
        <p:nvSpPr>
          <p:cNvPr id="4" name="TextBox 3"/>
          <p:cNvSpPr txBox="1"/>
          <p:nvPr/>
        </p:nvSpPr>
        <p:spPr>
          <a:xfrm>
            <a:off x="656729" y="476672"/>
            <a:ext cx="5679760" cy="523220"/>
          </a:xfrm>
          <a:prstGeom prst="rect">
            <a:avLst/>
          </a:prstGeom>
          <a:noFill/>
        </p:spPr>
        <p:txBody>
          <a:bodyPr wrap="none" rtlCol="0">
            <a:spAutoFit/>
          </a:bodyPr>
          <a:lstStyle/>
          <a:p>
            <a:r>
              <a:rPr lang="en-US" sz="2800" b="1" dirty="0" smtClean="0">
                <a:solidFill>
                  <a:schemeClr val="bg1"/>
                </a:solidFill>
              </a:rPr>
              <a:t>Aurora Forecast 3D - Snapshots</a:t>
            </a:r>
            <a:endParaRPr lang="en-US" sz="2800" b="1" dirty="0">
              <a:solidFill>
                <a:schemeClr val="bg1"/>
              </a:solidFill>
            </a:endParaRPr>
          </a:p>
        </p:txBody>
      </p:sp>
    </p:spTree>
    <p:extLst>
      <p:ext uri="{BB962C8B-B14F-4D97-AF65-F5344CB8AC3E}">
        <p14:creationId xmlns:p14="http://schemas.microsoft.com/office/powerpoint/2010/main" val="2311070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0" y="0"/>
            <a:ext cx="673100" cy="6858000"/>
          </a:xfrm>
          <a:prstGeom prst="rect">
            <a:avLst/>
          </a:prstGeom>
          <a:noFill/>
          <a:ln w="9525">
            <a:noFill/>
            <a:miter lim="800000"/>
            <a:headEnd/>
            <a:tailEnd/>
          </a:ln>
        </p:spPr>
      </p:pic>
      <p:pic>
        <p:nvPicPr>
          <p:cNvPr id="35842" name="Picture 5"/>
          <p:cNvPicPr>
            <a:picLocks noChangeAspect="1" noChangeArrowheads="1"/>
          </p:cNvPicPr>
          <p:nvPr/>
        </p:nvPicPr>
        <p:blipFill>
          <a:blip r:embed="rId3"/>
          <a:srcRect/>
          <a:stretch>
            <a:fillRect/>
          </a:stretch>
        </p:blipFill>
        <p:spPr bwMode="auto">
          <a:xfrm>
            <a:off x="0" y="0"/>
            <a:ext cx="9144000" cy="1293813"/>
          </a:xfrm>
          <a:prstGeom prst="rect">
            <a:avLst/>
          </a:prstGeom>
          <a:noFill/>
          <a:ln w="9525">
            <a:noFill/>
            <a:miter lim="800000"/>
            <a:headEnd/>
            <a:tailEnd/>
          </a:ln>
        </p:spPr>
      </p:pic>
      <p:pic>
        <p:nvPicPr>
          <p:cNvPr id="35843" name="Picture 7" descr="NY_UNIS_logoPNG_transp_bg"/>
          <p:cNvPicPr>
            <a:picLocks noChangeAspect="1" noChangeArrowheads="1"/>
          </p:cNvPicPr>
          <p:nvPr/>
        </p:nvPicPr>
        <p:blipFill>
          <a:blip r:embed="rId4"/>
          <a:srcRect/>
          <a:stretch>
            <a:fillRect/>
          </a:stretch>
        </p:blipFill>
        <p:spPr bwMode="auto">
          <a:xfrm>
            <a:off x="106363" y="1385888"/>
            <a:ext cx="504825" cy="458787"/>
          </a:xfrm>
          <a:prstGeom prst="rect">
            <a:avLst/>
          </a:prstGeom>
          <a:noFill/>
          <a:ln w="9525">
            <a:noFill/>
            <a:miter lim="800000"/>
            <a:headEnd/>
            <a:tailEnd/>
          </a:ln>
        </p:spPr>
      </p:pic>
      <p:sp>
        <p:nvSpPr>
          <p:cNvPr id="35844" name="Rectangle 5"/>
          <p:cNvSpPr>
            <a:spLocks noChangeArrowheads="1"/>
          </p:cNvSpPr>
          <p:nvPr/>
        </p:nvSpPr>
        <p:spPr bwMode="auto">
          <a:xfrm>
            <a:off x="1043608" y="4655564"/>
            <a:ext cx="7776864" cy="1985135"/>
          </a:xfrm>
          <a:prstGeom prst="rect">
            <a:avLst/>
          </a:prstGeom>
          <a:noFill/>
          <a:ln w="9525">
            <a:noFill/>
            <a:miter lim="800000"/>
            <a:headEnd/>
            <a:tailEnd/>
          </a:ln>
        </p:spPr>
        <p:txBody>
          <a:bodyPr wrap="square" tIns="76176" bIns="0" anchor="ctr">
            <a:spAutoFit/>
          </a:bodyPr>
          <a:lstStyle/>
          <a:p>
            <a:pPr algn="ctr"/>
            <a:r>
              <a:rPr lang="en-GB" sz="2000" b="1" dirty="0" smtClean="0">
                <a:solidFill>
                  <a:prstClr val="black"/>
                </a:solidFill>
              </a:rPr>
              <a:t>Acknowledgement</a:t>
            </a:r>
          </a:p>
          <a:p>
            <a:pPr algn="ctr"/>
            <a:endParaRPr lang="en-GB" sz="2000" dirty="0">
              <a:solidFill>
                <a:prstClr val="black"/>
              </a:solidFill>
            </a:endParaRPr>
          </a:p>
          <a:p>
            <a:r>
              <a:rPr lang="en-GB" sz="1600" b="1" dirty="0">
                <a:solidFill>
                  <a:prstClr val="black"/>
                </a:solidFill>
              </a:rPr>
              <a:t>We wish to thank</a:t>
            </a:r>
            <a:r>
              <a:rPr lang="en-GB" sz="1600" dirty="0">
                <a:solidFill>
                  <a:prstClr val="black"/>
                </a:solidFill>
              </a:rPr>
              <a:t> </a:t>
            </a:r>
          </a:p>
          <a:p>
            <a:pPr>
              <a:buFont typeface="Calibri" pitchFamily="34" charset="0"/>
              <a:buNone/>
            </a:pPr>
            <a:r>
              <a:rPr lang="en-GB" sz="1600" dirty="0" smtClean="0">
                <a:solidFill>
                  <a:prstClr val="black"/>
                </a:solidFill>
              </a:rPr>
              <a:t>The </a:t>
            </a:r>
            <a:r>
              <a:rPr lang="en-GB" sz="1600" dirty="0">
                <a:solidFill>
                  <a:prstClr val="black"/>
                </a:solidFill>
              </a:rPr>
              <a:t>National Oceanic and Atmospheric Administration (NOAA) - Space Weather Prediction Centre for allowing us to download the predicted value of the </a:t>
            </a:r>
            <a:r>
              <a:rPr lang="en-GB" sz="1600" i="1" dirty="0">
                <a:solidFill>
                  <a:prstClr val="black"/>
                </a:solidFill>
              </a:rPr>
              <a:t>K</a:t>
            </a:r>
            <a:r>
              <a:rPr lang="en-GB" sz="1600" i="1" baseline="-25000" dirty="0">
                <a:solidFill>
                  <a:prstClr val="black"/>
                </a:solidFill>
              </a:rPr>
              <a:t>p</a:t>
            </a:r>
            <a:r>
              <a:rPr lang="en-GB" sz="1600" dirty="0">
                <a:solidFill>
                  <a:prstClr val="black"/>
                </a:solidFill>
              </a:rPr>
              <a:t> index every 15 minutes.  </a:t>
            </a:r>
            <a:endParaRPr lang="nb-NO" sz="1600" dirty="0">
              <a:solidFill>
                <a:prstClr val="black"/>
              </a:solidFill>
            </a:endParaRPr>
          </a:p>
          <a:p>
            <a:endParaRPr lang="en-US" sz="1600" b="1" dirty="0">
              <a:solidFill>
                <a:prstClr val="black"/>
              </a:solidFill>
            </a:endParaRPr>
          </a:p>
        </p:txBody>
      </p:sp>
      <p:sp>
        <p:nvSpPr>
          <p:cNvPr id="35845" name="Rectangle 6"/>
          <p:cNvSpPr>
            <a:spLocks noChangeArrowheads="1"/>
          </p:cNvSpPr>
          <p:nvPr/>
        </p:nvSpPr>
        <p:spPr bwMode="auto">
          <a:xfrm>
            <a:off x="5868144" y="6498827"/>
            <a:ext cx="3096344" cy="276999"/>
          </a:xfrm>
          <a:prstGeom prst="rect">
            <a:avLst/>
          </a:prstGeom>
          <a:noFill/>
          <a:ln w="9525">
            <a:noFill/>
            <a:miter lim="800000"/>
            <a:headEnd/>
            <a:tailEnd/>
          </a:ln>
        </p:spPr>
        <p:txBody>
          <a:bodyPr wrap="square">
            <a:spAutoFit/>
          </a:bodyPr>
          <a:lstStyle/>
          <a:p>
            <a:r>
              <a:rPr lang="en-US" sz="1200" b="1" dirty="0" smtClean="0">
                <a:solidFill>
                  <a:prstClr val="black"/>
                </a:solidFill>
              </a:rPr>
              <a:t>PS! </a:t>
            </a:r>
            <a:r>
              <a:rPr lang="en-US" sz="1200" dirty="0" smtClean="0">
                <a:solidFill>
                  <a:prstClr val="black"/>
                </a:solidFill>
              </a:rPr>
              <a:t>The Aurora Forecast 3D </a:t>
            </a:r>
            <a:r>
              <a:rPr lang="en-US" sz="1200" dirty="0">
                <a:solidFill>
                  <a:prstClr val="black"/>
                </a:solidFill>
              </a:rPr>
              <a:t>is </a:t>
            </a:r>
            <a:r>
              <a:rPr lang="en-US" sz="1200" i="1" dirty="0" smtClean="0">
                <a:solidFill>
                  <a:prstClr val="black"/>
                </a:solidFill>
              </a:rPr>
              <a:t>fredware</a:t>
            </a:r>
            <a:r>
              <a:rPr lang="en-US" sz="1200" dirty="0" smtClean="0">
                <a:solidFill>
                  <a:prstClr val="black"/>
                </a:solidFill>
              </a:rPr>
              <a:t>….</a:t>
            </a:r>
            <a:endParaRPr lang="en-US" sz="1200" dirty="0">
              <a:solidFill>
                <a:prstClr val="black"/>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9370" y="2115801"/>
            <a:ext cx="785118" cy="78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7879" y="3775695"/>
            <a:ext cx="468100" cy="57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1886" y="2994856"/>
            <a:ext cx="640085" cy="64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3608" y="1715691"/>
            <a:ext cx="1624163" cy="400110"/>
          </a:xfrm>
          <a:prstGeom prst="rect">
            <a:avLst/>
          </a:prstGeom>
          <a:noFill/>
        </p:spPr>
        <p:txBody>
          <a:bodyPr wrap="none" rtlCol="0">
            <a:spAutoFit/>
          </a:bodyPr>
          <a:lstStyle/>
          <a:p>
            <a:r>
              <a:rPr lang="en-US" sz="2000" b="1" dirty="0" smtClean="0"/>
              <a:t>Downloads </a:t>
            </a:r>
            <a:endParaRPr lang="en-US" sz="2000" b="1" dirty="0"/>
          </a:p>
        </p:txBody>
      </p:sp>
      <p:graphicFrame>
        <p:nvGraphicFramePr>
          <p:cNvPr id="5" name="Table 4"/>
          <p:cNvGraphicFramePr>
            <a:graphicFrameLocks noGrp="1"/>
          </p:cNvGraphicFramePr>
          <p:nvPr>
            <p:extLst>
              <p:ext uri="{D42A27DB-BD31-4B8C-83A1-F6EECF244321}">
                <p14:modId xmlns:p14="http://schemas.microsoft.com/office/powerpoint/2010/main" val="4291712818"/>
              </p:ext>
            </p:extLst>
          </p:nvPr>
        </p:nvGraphicFramePr>
        <p:xfrm>
          <a:off x="1043608" y="2168272"/>
          <a:ext cx="6984776" cy="2225040"/>
        </p:xfrm>
        <a:graphic>
          <a:graphicData uri="http://schemas.openxmlformats.org/drawingml/2006/table">
            <a:tbl>
              <a:tblPr firstRow="1" bandRow="1">
                <a:tableStyleId>{5C22544A-7EE6-4342-B048-85BDC9FD1C3A}</a:tableStyleId>
              </a:tblPr>
              <a:tblGrid>
                <a:gridCol w="1800200"/>
                <a:gridCol w="1800200"/>
                <a:gridCol w="3384376"/>
              </a:tblGrid>
              <a:tr h="370840">
                <a:tc>
                  <a:txBody>
                    <a:bodyPr/>
                    <a:lstStyle/>
                    <a:p>
                      <a:r>
                        <a:rPr lang="en-US" dirty="0" smtClean="0"/>
                        <a:t>Platform</a:t>
                      </a:r>
                      <a:endParaRPr lang="en-US" dirty="0"/>
                    </a:p>
                  </a:txBody>
                  <a:tcPr/>
                </a:tc>
                <a:tc>
                  <a:txBody>
                    <a:bodyPr/>
                    <a:lstStyle/>
                    <a:p>
                      <a:r>
                        <a:rPr lang="en-US" dirty="0" smtClean="0"/>
                        <a:t>Where</a:t>
                      </a:r>
                      <a:endParaRPr lang="en-US" dirty="0"/>
                    </a:p>
                  </a:txBody>
                  <a:tcPr/>
                </a:tc>
                <a:tc>
                  <a:txBody>
                    <a:bodyPr/>
                    <a:lstStyle/>
                    <a:p>
                      <a:r>
                        <a:rPr lang="en-US" dirty="0" smtClean="0"/>
                        <a:t>Link</a:t>
                      </a:r>
                      <a:endParaRPr lang="en-US" dirty="0"/>
                    </a:p>
                  </a:txBody>
                  <a:tcPr/>
                </a:tc>
              </a:tr>
              <a:tr h="370840">
                <a:tc>
                  <a:txBody>
                    <a:bodyPr/>
                    <a:lstStyle/>
                    <a:p>
                      <a:r>
                        <a:rPr lang="en-US" sz="1600" dirty="0" smtClean="0"/>
                        <a:t>Android Mobile</a:t>
                      </a:r>
                      <a:endParaRPr lang="en-US" sz="1600" dirty="0"/>
                    </a:p>
                  </a:txBody>
                  <a:tcPr/>
                </a:tc>
                <a:tc>
                  <a:txBody>
                    <a:bodyPr/>
                    <a:lstStyle/>
                    <a:p>
                      <a:pPr algn="ctr"/>
                      <a:r>
                        <a:rPr lang="en-US" sz="1600" dirty="0" smtClean="0">
                          <a:hlinkClick r:id="rId8"/>
                        </a:rPr>
                        <a:t>Google Play</a:t>
                      </a:r>
                      <a:endParaRPr lang="en-US" sz="1600" dirty="0"/>
                    </a:p>
                  </a:txBody>
                  <a:tcPr/>
                </a:tc>
                <a:tc>
                  <a:txBody>
                    <a:bodyPr/>
                    <a:lstStyle/>
                    <a:p>
                      <a:r>
                        <a:rPr lang="en-US" sz="1600" dirty="0" smtClean="0"/>
                        <a:t>Search for “Aurora forecast 3D”</a:t>
                      </a:r>
                      <a:endParaRPr lang="en-US" sz="1600" dirty="0"/>
                    </a:p>
                  </a:txBody>
                  <a:tcPr/>
                </a:tc>
              </a:tr>
              <a:tr h="370840">
                <a:tc>
                  <a:txBody>
                    <a:bodyPr/>
                    <a:lstStyle/>
                    <a:p>
                      <a:r>
                        <a:rPr lang="en-US" sz="1600" dirty="0" smtClean="0"/>
                        <a:t>Windows</a:t>
                      </a:r>
                      <a:r>
                        <a:rPr lang="en-US" sz="1600" baseline="0" dirty="0" smtClean="0"/>
                        <a:t> 32-bit PC</a:t>
                      </a:r>
                      <a:endParaRPr lang="en-US" sz="1600" dirty="0"/>
                    </a:p>
                  </a:txBody>
                  <a:tcPr/>
                </a:tc>
                <a:tc>
                  <a:txBody>
                    <a:bodyPr/>
                    <a:lstStyle/>
                    <a:p>
                      <a:pPr algn="ctr"/>
                      <a:r>
                        <a:rPr lang="en-US" sz="1600" dirty="0" smtClean="0">
                          <a:hlinkClick r:id="rId9"/>
                        </a:rPr>
                        <a:t>http://kho.unis.no</a:t>
                      </a:r>
                      <a:r>
                        <a:rPr lang="en-US" sz="1600" dirty="0" smtClean="0"/>
                        <a:t> </a:t>
                      </a:r>
                      <a:endParaRPr lang="en-US" sz="1600" dirty="0"/>
                    </a:p>
                  </a:txBody>
                  <a:tcPr/>
                </a:tc>
                <a:tc>
                  <a:txBody>
                    <a:bodyPr/>
                    <a:lstStyle/>
                    <a:p>
                      <a:r>
                        <a:rPr lang="en-US" sz="1600" dirty="0" smtClean="0">
                          <a:hlinkClick r:id="rId10"/>
                        </a:rPr>
                        <a:t>AuroraForecast3D_Win32.zip</a:t>
                      </a:r>
                      <a:endParaRPr lang="en-US" sz="1600" dirty="0"/>
                    </a:p>
                  </a:txBody>
                  <a:tcPr/>
                </a:tc>
              </a:tr>
              <a:tr h="370840">
                <a:tc>
                  <a:txBody>
                    <a:bodyPr/>
                    <a:lstStyle/>
                    <a:p>
                      <a:r>
                        <a:rPr lang="en-US" sz="1600" dirty="0" smtClean="0"/>
                        <a:t>Windows 64-bit PC</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hlinkClick r:id="rId9"/>
                        </a:rPr>
                        <a:t>http://kho.unis.no</a:t>
                      </a:r>
                      <a:endParaRPr lang="en-US" sz="1600" dirty="0" smtClean="0"/>
                    </a:p>
                  </a:txBody>
                  <a:tcPr/>
                </a:tc>
                <a:tc>
                  <a:txBody>
                    <a:bodyPr/>
                    <a:lstStyle/>
                    <a:p>
                      <a:pPr algn="l"/>
                      <a:r>
                        <a:rPr lang="en-US" sz="1600" dirty="0" smtClean="0">
                          <a:hlinkClick r:id="rId11"/>
                        </a:rPr>
                        <a:t>AuroraForecast32_Win64.zip</a:t>
                      </a:r>
                      <a:endParaRPr lang="en-US" sz="1600" dirty="0"/>
                    </a:p>
                  </a:txBody>
                  <a:tcPr/>
                </a:tc>
              </a:tr>
              <a:tr h="370840">
                <a:tc>
                  <a:txBody>
                    <a:bodyPr/>
                    <a:lstStyle/>
                    <a:p>
                      <a:r>
                        <a:rPr lang="en-US" sz="1600" dirty="0" smtClean="0"/>
                        <a:t>Apple OSX iMac</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hlinkClick r:id="rId9"/>
                        </a:rPr>
                        <a:t>http://kho.unis.no</a:t>
                      </a:r>
                      <a:r>
                        <a:rPr lang="en-US" sz="1600" baseline="0" dirty="0" smtClean="0"/>
                        <a:t> </a:t>
                      </a:r>
                      <a:endParaRPr lang="en-US" sz="1600" dirty="0" smtClean="0"/>
                    </a:p>
                  </a:txBody>
                  <a:tcPr/>
                </a:tc>
                <a:tc>
                  <a:txBody>
                    <a:bodyPr/>
                    <a:lstStyle/>
                    <a:p>
                      <a:pPr algn="l"/>
                      <a:r>
                        <a:rPr lang="en-US" sz="1600" dirty="0" smtClean="0">
                          <a:hlinkClick r:id="rId12"/>
                        </a:rPr>
                        <a:t>AuroraForecast32_OSX.zip</a:t>
                      </a:r>
                      <a:endParaRPr lang="en-US" sz="1600" dirty="0"/>
                    </a:p>
                  </a:txBody>
                  <a:tcPr/>
                </a:tc>
              </a:tr>
              <a:tr h="370840">
                <a:tc>
                  <a:txBody>
                    <a:bodyPr/>
                    <a:lstStyle/>
                    <a:p>
                      <a:r>
                        <a:rPr lang="en-US" sz="1600" dirty="0" smtClean="0"/>
                        <a:t>Apple iOS Mobile</a:t>
                      </a:r>
                      <a:endParaRPr lang="en-US" sz="1600" dirty="0"/>
                    </a:p>
                  </a:txBody>
                  <a:tcPr/>
                </a:tc>
                <a:tc>
                  <a:txBody>
                    <a:bodyPr/>
                    <a:lstStyle/>
                    <a:p>
                      <a:pPr algn="ctr"/>
                      <a:r>
                        <a:rPr lang="en-US" sz="1600" dirty="0" smtClean="0"/>
                        <a:t>Apple Store</a:t>
                      </a:r>
                      <a:endParaRPr lang="en-US" sz="1600" dirty="0"/>
                    </a:p>
                  </a:txBody>
                  <a:tcPr/>
                </a:tc>
                <a:tc>
                  <a:txBody>
                    <a:bodyPr/>
                    <a:lstStyle/>
                    <a:p>
                      <a:r>
                        <a:rPr lang="en-US" sz="1600" dirty="0" smtClean="0"/>
                        <a:t>Soon</a:t>
                      </a:r>
                      <a:r>
                        <a:rPr lang="en-US" sz="1600" baseline="0" dirty="0" smtClean="0"/>
                        <a:t> …</a:t>
                      </a:r>
                      <a:endParaRPr lang="en-US" sz="1600" dirty="0"/>
                    </a:p>
                  </a:txBody>
                  <a:tcPr/>
                </a:tc>
              </a:tr>
            </a:tbl>
          </a:graphicData>
        </a:graphic>
      </p:graphicFrame>
    </p:spTree>
    <p:extLst>
      <p:ext uri="{BB962C8B-B14F-4D97-AF65-F5344CB8AC3E}">
        <p14:creationId xmlns:p14="http://schemas.microsoft.com/office/powerpoint/2010/main" val="379971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0" y="0"/>
            <a:ext cx="673100" cy="6858000"/>
          </a:xfrm>
          <a:prstGeom prst="rect">
            <a:avLst/>
          </a:prstGeom>
          <a:noFill/>
          <a:ln w="9525">
            <a:noFill/>
            <a:miter lim="800000"/>
            <a:headEnd/>
            <a:tailEnd/>
          </a:ln>
        </p:spPr>
      </p:pic>
      <p:pic>
        <p:nvPicPr>
          <p:cNvPr id="35842" name="Picture 5"/>
          <p:cNvPicPr>
            <a:picLocks noChangeAspect="1" noChangeArrowheads="1"/>
          </p:cNvPicPr>
          <p:nvPr/>
        </p:nvPicPr>
        <p:blipFill>
          <a:blip r:embed="rId3"/>
          <a:srcRect/>
          <a:stretch>
            <a:fillRect/>
          </a:stretch>
        </p:blipFill>
        <p:spPr bwMode="auto">
          <a:xfrm>
            <a:off x="0" y="0"/>
            <a:ext cx="9144000" cy="1293813"/>
          </a:xfrm>
          <a:prstGeom prst="rect">
            <a:avLst/>
          </a:prstGeom>
          <a:noFill/>
          <a:ln w="9525">
            <a:noFill/>
            <a:miter lim="800000"/>
            <a:headEnd/>
            <a:tailEnd/>
          </a:ln>
        </p:spPr>
      </p:pic>
      <p:pic>
        <p:nvPicPr>
          <p:cNvPr id="35843" name="Picture 7" descr="NY_UNIS_logoPNG_transp_bg"/>
          <p:cNvPicPr>
            <a:picLocks noChangeAspect="1" noChangeArrowheads="1"/>
          </p:cNvPicPr>
          <p:nvPr/>
        </p:nvPicPr>
        <p:blipFill>
          <a:blip r:embed="rId4"/>
          <a:srcRect/>
          <a:stretch>
            <a:fillRect/>
          </a:stretch>
        </p:blipFill>
        <p:spPr bwMode="auto">
          <a:xfrm>
            <a:off x="106363" y="1385888"/>
            <a:ext cx="504825" cy="458787"/>
          </a:xfrm>
          <a:prstGeom prst="rect">
            <a:avLst/>
          </a:prstGeom>
          <a:noFill/>
          <a:ln w="9525">
            <a:noFill/>
            <a:miter lim="800000"/>
            <a:headEnd/>
            <a:tailEnd/>
          </a:ln>
        </p:spPr>
      </p:pic>
      <p:sp>
        <p:nvSpPr>
          <p:cNvPr id="2" name="Rectangle 1"/>
          <p:cNvSpPr/>
          <p:nvPr/>
        </p:nvSpPr>
        <p:spPr>
          <a:xfrm>
            <a:off x="860722" y="1432396"/>
            <a:ext cx="8031757" cy="5170646"/>
          </a:xfrm>
          <a:prstGeom prst="rect">
            <a:avLst/>
          </a:prstGeom>
        </p:spPr>
        <p:txBody>
          <a:bodyPr wrap="square">
            <a:spAutoFit/>
          </a:bodyPr>
          <a:lstStyle/>
          <a:p>
            <a:r>
              <a:rPr lang="en-US" sz="2000" b="1" dirty="0" smtClean="0">
                <a:solidFill>
                  <a:srgbClr val="000000"/>
                </a:solidFill>
                <a:latin typeface="Arial" panose="020B0604020202020204" pitchFamily="34" charset="0"/>
                <a:cs typeface="Arial" panose="020B0604020202020204" pitchFamily="34" charset="0"/>
              </a:rPr>
              <a:t>References</a:t>
            </a:r>
          </a:p>
          <a:p>
            <a:r>
              <a:rPr lang="en-US" sz="1600" dirty="0">
                <a:solidFill>
                  <a:srgbClr val="000000"/>
                </a:solidFill>
                <a:latin typeface="Arial" panose="020B0604020202020204" pitchFamily="34" charset="0"/>
                <a:cs typeface="Arial" panose="020B0604020202020204" pitchFamily="34" charset="0"/>
              </a:rPr>
              <a:t/>
            </a:r>
            <a:br>
              <a:rPr lang="en-US" sz="1600" dirty="0">
                <a:solidFill>
                  <a:srgbClr val="000000"/>
                </a:solidFill>
                <a:latin typeface="Arial" panose="020B0604020202020204" pitchFamily="34" charset="0"/>
                <a:cs typeface="Arial" panose="020B0604020202020204" pitchFamily="34" charset="0"/>
              </a:rPr>
            </a:br>
            <a:r>
              <a:rPr lang="en-US" sz="1400" b="1" dirty="0" smtClean="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1]</a:t>
            </a:r>
            <a:r>
              <a:rPr lang="en-US" sz="1400" dirty="0">
                <a:solidFill>
                  <a:srgbClr val="000000"/>
                </a:solidFill>
                <a:latin typeface="Arial" panose="020B0604020202020204" pitchFamily="34" charset="0"/>
                <a:cs typeface="Arial" panose="020B0604020202020204" pitchFamily="34" charset="0"/>
              </a:rPr>
              <a:t> Sigernes F., M. Dyrland, P. Brekke, S. Chernouss, D.A. Lorentzen, K. Oksavik, and C.S. Deehr, Two methods to forecast auroral displays, Journal of Space Weather and Space Climate (SWSC), Vol. 1, No. 1, A03, DOI:10.1051/swsc/2011003, 2011</a:t>
            </a:r>
            <a:r>
              <a:rPr lang="en-US" sz="1400" dirty="0" smtClean="0">
                <a:solidFill>
                  <a:srgbClr val="000000"/>
                </a:solidFill>
                <a:latin typeface="Arial" panose="020B0604020202020204" pitchFamily="34" charset="0"/>
                <a:cs typeface="Arial" panose="020B0604020202020204" pitchFamily="34" charset="0"/>
              </a:rPr>
              <a:t>.</a:t>
            </a:r>
          </a:p>
          <a:p>
            <a:endParaRPr lang="en-US" sz="1400" dirty="0" smtClean="0">
              <a:solidFill>
                <a:srgbClr val="000000"/>
              </a:solidFill>
              <a:latin typeface="Arial" panose="020B0604020202020204" pitchFamily="34" charset="0"/>
              <a:cs typeface="Arial" panose="020B0604020202020204" pitchFamily="34" charset="0"/>
            </a:endParaRPr>
          </a:p>
          <a:p>
            <a:r>
              <a:rPr lang="en-US" sz="1400" b="1" dirty="0" smtClean="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2]</a:t>
            </a:r>
            <a:r>
              <a:rPr lang="en-US" sz="1400" dirty="0">
                <a:solidFill>
                  <a:srgbClr val="000000"/>
                </a:solidFill>
                <a:latin typeface="Arial" panose="020B0604020202020204" pitchFamily="34" charset="0"/>
                <a:cs typeface="Arial" panose="020B0604020202020204" pitchFamily="34" charset="0"/>
              </a:rPr>
              <a:t> Starkov G. V., Mathematical model of the auroral boundaries, Geomagnetism and Aeronomy, 34 (3), 331-336, 1994.</a:t>
            </a:r>
          </a:p>
          <a:p>
            <a:endParaRPr lang="en-US" sz="1400" b="1" dirty="0" smtClean="0">
              <a:solidFill>
                <a:srgbClr val="000000"/>
              </a:solidFill>
              <a:latin typeface="Arial" panose="020B0604020202020204" pitchFamily="34" charset="0"/>
              <a:cs typeface="Arial" panose="020B0604020202020204" pitchFamily="34" charset="0"/>
            </a:endParaRPr>
          </a:p>
          <a:p>
            <a:r>
              <a:rPr lang="en-US" sz="1400" b="1" dirty="0" smtClean="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3]</a:t>
            </a:r>
            <a:r>
              <a:rPr lang="en-US" sz="1400" dirty="0">
                <a:solidFill>
                  <a:srgbClr val="000000"/>
                </a:solidFill>
                <a:latin typeface="Arial" panose="020B0604020202020204" pitchFamily="34" charset="0"/>
                <a:cs typeface="Arial" panose="020B0604020202020204" pitchFamily="34" charset="0"/>
              </a:rPr>
              <a:t> P. Schlyter, How to compute planetary positions, </a:t>
            </a:r>
            <a:r>
              <a:rPr lang="en-US" sz="1400" dirty="0">
                <a:solidFill>
                  <a:srgbClr val="000000"/>
                </a:solidFill>
                <a:latin typeface="Arial" panose="020B0604020202020204" pitchFamily="34" charset="0"/>
                <a:cs typeface="Arial" panose="020B0604020202020204" pitchFamily="34" charset="0"/>
                <a:hlinkClick r:id="rId5"/>
              </a:rPr>
              <a:t>http://stjarnhimlen.se</a:t>
            </a:r>
            <a:r>
              <a:rPr lang="en-US" sz="1400" dirty="0" smtClean="0">
                <a:solidFill>
                  <a:srgbClr val="000000"/>
                </a:solidFill>
                <a:latin typeface="Arial" panose="020B0604020202020204" pitchFamily="34" charset="0"/>
                <a:cs typeface="Arial" panose="020B0604020202020204" pitchFamily="34" charset="0"/>
                <a:hlinkClick r:id="rId5"/>
              </a:rPr>
              <a:t>/ </a:t>
            </a:r>
            <a:r>
              <a:rPr lang="en-US" sz="1400" dirty="0" smtClean="0">
                <a:solidFill>
                  <a:srgbClr val="000000"/>
                </a:solidFill>
                <a:latin typeface="Arial" panose="020B0604020202020204" pitchFamily="34" charset="0"/>
                <a:cs typeface="Arial" panose="020B0604020202020204" pitchFamily="34" charset="0"/>
              </a:rPr>
              <a:t>, Stockholm</a:t>
            </a:r>
            <a:r>
              <a:rPr lang="en-US" sz="1400" dirty="0">
                <a:solidFill>
                  <a:srgbClr val="000000"/>
                </a:solidFill>
                <a:latin typeface="Arial" panose="020B0604020202020204" pitchFamily="34" charset="0"/>
                <a:cs typeface="Arial" panose="020B0604020202020204" pitchFamily="34" charset="0"/>
              </a:rPr>
              <a:t>, Sweden.</a:t>
            </a:r>
          </a:p>
          <a:p>
            <a:endParaRPr lang="en-US" sz="1400" b="1" dirty="0" smtClean="0">
              <a:solidFill>
                <a:srgbClr val="000000"/>
              </a:solidFill>
              <a:latin typeface="Arial" panose="020B0604020202020204" pitchFamily="34" charset="0"/>
              <a:cs typeface="Arial" panose="020B0604020202020204" pitchFamily="34" charset="0"/>
            </a:endParaRPr>
          </a:p>
          <a:p>
            <a:r>
              <a:rPr lang="en-US" sz="1400" b="1" dirty="0" smtClean="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4]</a:t>
            </a:r>
            <a:r>
              <a:rPr lang="en-US" sz="1400" dirty="0">
                <a:solidFill>
                  <a:srgbClr val="000000"/>
                </a:solidFill>
                <a:latin typeface="Arial" panose="020B0604020202020204" pitchFamily="34" charset="0"/>
                <a:cs typeface="Arial" panose="020B0604020202020204" pitchFamily="34" charset="0"/>
              </a:rPr>
              <a:t> Bridgman, T. and Wright, E., The Tycho Catalog Sky map- Version 2.0, NASA/Goddard Space Flight Center Scientific Visualization Studio, </a:t>
            </a:r>
            <a:r>
              <a:rPr lang="en-US" sz="1400" dirty="0">
                <a:solidFill>
                  <a:srgbClr val="000000"/>
                </a:solidFill>
                <a:latin typeface="Arial" panose="020B0604020202020204" pitchFamily="34" charset="0"/>
                <a:cs typeface="Arial" panose="020B0604020202020204" pitchFamily="34" charset="0"/>
                <a:hlinkClick r:id="rId6"/>
              </a:rPr>
              <a:t>http://</a:t>
            </a:r>
            <a:r>
              <a:rPr lang="en-US" sz="1400" dirty="0" smtClean="0">
                <a:solidFill>
                  <a:srgbClr val="000000"/>
                </a:solidFill>
                <a:latin typeface="Arial" panose="020B0604020202020204" pitchFamily="34" charset="0"/>
                <a:cs typeface="Arial" panose="020B0604020202020204" pitchFamily="34" charset="0"/>
                <a:hlinkClick r:id="rId6"/>
              </a:rPr>
              <a:t>svs.gsfc.nasa.gov/3572</a:t>
            </a:r>
            <a:r>
              <a:rPr lang="en-US" sz="1400" dirty="0" smtClean="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2009.</a:t>
            </a:r>
          </a:p>
          <a:p>
            <a:endParaRPr lang="en-US" sz="1400" b="1" dirty="0" smtClean="0">
              <a:solidFill>
                <a:srgbClr val="000000"/>
              </a:solidFill>
              <a:latin typeface="Arial" panose="020B0604020202020204" pitchFamily="34" charset="0"/>
              <a:cs typeface="Arial" panose="020B0604020202020204" pitchFamily="34" charset="0"/>
            </a:endParaRPr>
          </a:p>
          <a:p>
            <a:r>
              <a:rPr lang="en-US" sz="1400" b="1" dirty="0" smtClean="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5]</a:t>
            </a:r>
            <a:r>
              <a:rPr lang="en-US" sz="1400" dirty="0">
                <a:solidFill>
                  <a:srgbClr val="000000"/>
                </a:solidFill>
                <a:latin typeface="Arial" panose="020B0604020202020204" pitchFamily="34" charset="0"/>
                <a:cs typeface="Arial" panose="020B0604020202020204" pitchFamily="34" charset="0"/>
              </a:rPr>
              <a:t> The Visible Earth catalog, </a:t>
            </a:r>
            <a:r>
              <a:rPr lang="en-US" sz="1400" dirty="0">
                <a:solidFill>
                  <a:srgbClr val="000000"/>
                </a:solidFill>
                <a:latin typeface="Arial" panose="020B0604020202020204" pitchFamily="34" charset="0"/>
                <a:cs typeface="Arial" panose="020B0604020202020204" pitchFamily="34" charset="0"/>
                <a:hlinkClick r:id="rId7"/>
              </a:rPr>
              <a:t>http://visibleearth.nasa.gov</a:t>
            </a:r>
            <a:r>
              <a:rPr lang="en-US" sz="1400" dirty="0" smtClean="0">
                <a:solidFill>
                  <a:srgbClr val="000000"/>
                </a:solidFill>
                <a:latin typeface="Arial" panose="020B0604020202020204" pitchFamily="34" charset="0"/>
                <a:cs typeface="Arial" panose="020B0604020202020204" pitchFamily="34" charset="0"/>
                <a:hlinkClick r:id="rId7"/>
              </a:rPr>
              <a:t>/</a:t>
            </a:r>
            <a:r>
              <a:rPr lang="en-US" sz="1400" dirty="0" smtClean="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NASA/Goddard Space Flight Center, April-October, 2012.</a:t>
            </a:r>
          </a:p>
          <a:p>
            <a:endParaRPr lang="en-US" sz="1400" b="1" dirty="0" smtClean="0">
              <a:solidFill>
                <a:srgbClr val="000000"/>
              </a:solidFill>
              <a:latin typeface="Arial" panose="020B0604020202020204" pitchFamily="34" charset="0"/>
              <a:cs typeface="Arial" panose="020B0604020202020204" pitchFamily="34" charset="0"/>
            </a:endParaRPr>
          </a:p>
          <a:p>
            <a:r>
              <a:rPr lang="en-US" sz="1400" b="1" dirty="0" smtClean="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6]</a:t>
            </a:r>
            <a:r>
              <a:rPr lang="en-US" sz="1400" dirty="0">
                <a:solidFill>
                  <a:srgbClr val="000000"/>
                </a:solidFill>
                <a:latin typeface="Arial" panose="020B0604020202020204" pitchFamily="34" charset="0"/>
                <a:cs typeface="Arial" panose="020B0604020202020204" pitchFamily="34" charset="0"/>
              </a:rPr>
              <a:t> T. Patterson, Natural Earth III - Texture Maps, </a:t>
            </a:r>
            <a:r>
              <a:rPr lang="en-US" sz="1400" dirty="0">
                <a:solidFill>
                  <a:srgbClr val="000000"/>
                </a:solidFill>
                <a:latin typeface="Arial" panose="020B0604020202020204" pitchFamily="34" charset="0"/>
                <a:cs typeface="Arial" panose="020B0604020202020204" pitchFamily="34" charset="0"/>
                <a:hlinkClick r:id="rId8"/>
              </a:rPr>
              <a:t>http://</a:t>
            </a:r>
            <a:r>
              <a:rPr lang="en-US" sz="1400" dirty="0" smtClean="0">
                <a:solidFill>
                  <a:srgbClr val="000000"/>
                </a:solidFill>
                <a:latin typeface="Arial" panose="020B0604020202020204" pitchFamily="34" charset="0"/>
                <a:cs typeface="Arial" panose="020B0604020202020204" pitchFamily="34" charset="0"/>
                <a:hlinkClick r:id="rId8"/>
              </a:rPr>
              <a:t>www.shadedrelief.com</a:t>
            </a:r>
            <a:r>
              <a:rPr lang="en-US" sz="1400" dirty="0" smtClean="0">
                <a:solidFill>
                  <a:srgbClr val="000000"/>
                </a:solidFill>
                <a:latin typeface="Arial" panose="020B0604020202020204" pitchFamily="34" charset="0"/>
                <a:cs typeface="Arial" panose="020B0604020202020204" pitchFamily="34" charset="0"/>
              </a:rPr>
              <a:t>, 2016</a:t>
            </a:r>
            <a:r>
              <a:rPr lang="en-US" sz="1400" dirty="0">
                <a:solidFill>
                  <a:srgbClr val="000000"/>
                </a:solidFill>
                <a:latin typeface="Arial" panose="020B0604020202020204" pitchFamily="34" charset="0"/>
                <a:cs typeface="Arial" panose="020B0604020202020204" pitchFamily="34" charset="0"/>
              </a:rPr>
              <a:t>.</a:t>
            </a:r>
          </a:p>
          <a:p>
            <a:endParaRPr lang="en-US" sz="1400" b="1" dirty="0" smtClean="0">
              <a:solidFill>
                <a:srgbClr val="000000"/>
              </a:solidFill>
              <a:latin typeface="Arial" panose="020B0604020202020204" pitchFamily="34" charset="0"/>
              <a:cs typeface="Arial" panose="020B0604020202020204" pitchFamily="34" charset="0"/>
            </a:endParaRPr>
          </a:p>
          <a:p>
            <a:r>
              <a:rPr lang="en-US" sz="1400" b="1" dirty="0" smtClean="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7]</a:t>
            </a:r>
            <a:r>
              <a:rPr lang="en-US" sz="1400" dirty="0">
                <a:solidFill>
                  <a:srgbClr val="000000"/>
                </a:solidFill>
                <a:latin typeface="Arial" panose="020B0604020202020204" pitchFamily="34" charset="0"/>
                <a:cs typeface="Arial" panose="020B0604020202020204" pitchFamily="34" charset="0"/>
              </a:rPr>
              <a:t> Nexus - Planet Textures, </a:t>
            </a:r>
            <a:r>
              <a:rPr lang="en-US" sz="1400" dirty="0">
                <a:solidFill>
                  <a:srgbClr val="000000"/>
                </a:solidFill>
                <a:latin typeface="Arial" panose="020B0604020202020204" pitchFamily="34" charset="0"/>
                <a:cs typeface="Arial" panose="020B0604020202020204" pitchFamily="34" charset="0"/>
                <a:hlinkClick r:id="rId9"/>
              </a:rPr>
              <a:t>http://www.solarsystemscope.com/nexus</a:t>
            </a:r>
            <a:r>
              <a:rPr lang="en-US" sz="1400" dirty="0" smtClean="0">
                <a:solidFill>
                  <a:srgbClr val="000000"/>
                </a:solidFill>
                <a:latin typeface="Arial" panose="020B0604020202020204" pitchFamily="34" charset="0"/>
                <a:cs typeface="Arial" panose="020B0604020202020204" pitchFamily="34" charset="0"/>
                <a:hlinkClick r:id="rId9"/>
              </a:rPr>
              <a:t>/</a:t>
            </a:r>
            <a:r>
              <a:rPr lang="en-US" sz="1400" dirty="0" smtClean="0">
                <a:solidFill>
                  <a:srgbClr val="000000"/>
                </a:solidFill>
                <a:latin typeface="Arial" panose="020B0604020202020204" pitchFamily="34" charset="0"/>
                <a:cs typeface="Arial" panose="020B0604020202020204" pitchFamily="34" charset="0"/>
              </a:rPr>
              <a:t>, </a:t>
            </a:r>
            <a:r>
              <a:rPr lang="en-US" sz="1400" dirty="0">
                <a:solidFill>
                  <a:srgbClr val="000000"/>
                </a:solidFill>
                <a:latin typeface="Arial" panose="020B0604020202020204" pitchFamily="34" charset="0"/>
                <a:cs typeface="Arial" panose="020B0604020202020204" pitchFamily="34" charset="0"/>
              </a:rPr>
              <a:t>2013.</a:t>
            </a:r>
          </a:p>
          <a:p>
            <a:endParaRPr lang="en-US" sz="1400" b="1" dirty="0" smtClean="0">
              <a:solidFill>
                <a:srgbClr val="000000"/>
              </a:solidFill>
              <a:latin typeface="Arial" panose="020B0604020202020204" pitchFamily="34" charset="0"/>
              <a:cs typeface="Arial" panose="020B0604020202020204" pitchFamily="34" charset="0"/>
            </a:endParaRPr>
          </a:p>
          <a:p>
            <a:r>
              <a:rPr lang="en-US" sz="1400" b="1" dirty="0" smtClean="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8]</a:t>
            </a:r>
            <a:r>
              <a:rPr lang="en-US" sz="1400" dirty="0">
                <a:solidFill>
                  <a:srgbClr val="000000"/>
                </a:solidFill>
                <a:latin typeface="Arial" panose="020B0604020202020204" pitchFamily="34" charset="0"/>
                <a:cs typeface="Arial" panose="020B0604020202020204" pitchFamily="34" charset="0"/>
              </a:rPr>
              <a:t> Hoffleit, D. and Warren, Jr., W.H., The Bright Star Catalog, 5th Revised Edition (Preliminary Version), Astronomical Data Center, NSSDC/ADC, 1991.</a:t>
            </a:r>
            <a:endParaRPr lang="en-US" sz="1400" b="0" i="0" dirty="0">
              <a:solidFill>
                <a:srgbClr val="000000"/>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353</Words>
  <Application>Microsoft Office PowerPoint</Application>
  <PresentationFormat>On-screen Show (4:3)</PresentationFormat>
  <Paragraphs>96</Paragraphs>
  <Slides>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Office-tema</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Reindriftsforvaltningen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of the Research Council of Norway’s Evaluation of the Department of Arctic Geophysics – Middle &amp; Upper Atmosphere at UNIS</dc:title>
  <dc:creator>Fred</dc:creator>
  <cp:lastModifiedBy>Fred Sigernes</cp:lastModifiedBy>
  <cp:revision>131</cp:revision>
  <dcterms:created xsi:type="dcterms:W3CDTF">2010-04-14T13:48:09Z</dcterms:created>
  <dcterms:modified xsi:type="dcterms:W3CDTF">2017-06-13T09:50:43Z</dcterms:modified>
</cp:coreProperties>
</file>